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256" r:id="rId2"/>
    <p:sldId id="266" r:id="rId3"/>
    <p:sldId id="267" r:id="rId4"/>
    <p:sldId id="296" r:id="rId5"/>
    <p:sldId id="257" r:id="rId6"/>
    <p:sldId id="298" r:id="rId7"/>
    <p:sldId id="303" r:id="rId8"/>
    <p:sldId id="301" r:id="rId9"/>
    <p:sldId id="305" r:id="rId10"/>
    <p:sldId id="308" r:id="rId11"/>
    <p:sldId id="306" r:id="rId12"/>
    <p:sldId id="314" r:id="rId13"/>
    <p:sldId id="315" r:id="rId14"/>
    <p:sldId id="307" r:id="rId15"/>
    <p:sldId id="310" r:id="rId16"/>
    <p:sldId id="318" r:id="rId17"/>
    <p:sldId id="320" r:id="rId18"/>
    <p:sldId id="319" r:id="rId19"/>
    <p:sldId id="317" r:id="rId20"/>
    <p:sldId id="278" r:id="rId21"/>
    <p:sldId id="279" r:id="rId22"/>
    <p:sldId id="280" r:id="rId23"/>
    <p:sldId id="294" r:id="rId24"/>
    <p:sldId id="281" r:id="rId25"/>
    <p:sldId id="264" r:id="rId26"/>
  </p:sldIdLst>
  <p:sldSz cx="12192000" cy="6858000"/>
  <p:notesSz cx="6858000" cy="9144000"/>
  <p:defaultTextStyle>
    <a:defPPr>
      <a:defRPr lang="en-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ðal stíll 2 - Áhersla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59"/>
    <p:restoredTop sz="94830"/>
  </p:normalViewPr>
  <p:slideViewPr>
    <p:cSldViewPr snapToGrid="0" snapToObjects="1">
      <p:cViewPr varScale="1">
        <p:scale>
          <a:sx n="153" d="100"/>
          <a:sy n="153" d="100"/>
        </p:scale>
        <p:origin x="156" y="396"/>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ykjavikur Akademian" userId="1c22b1520ba636d2" providerId="LiveId" clId="{F2AEFA9A-8130-4031-9571-343E977AC756}"/>
    <pc:docChg chg="modSld">
      <pc:chgData name="Reykjavikur Akademian" userId="1c22b1520ba636d2" providerId="LiveId" clId="{F2AEFA9A-8130-4031-9571-343E977AC756}" dt="2024-12-11T11:52:55.779" v="3" actId="20577"/>
      <pc:docMkLst>
        <pc:docMk/>
      </pc:docMkLst>
      <pc:sldChg chg="modSp mod">
        <pc:chgData name="Reykjavikur Akademian" userId="1c22b1520ba636d2" providerId="LiveId" clId="{F2AEFA9A-8130-4031-9571-343E977AC756}" dt="2024-12-11T11:52:55.779" v="3" actId="20577"/>
        <pc:sldMkLst>
          <pc:docMk/>
          <pc:sldMk cId="3100254491" sldId="279"/>
        </pc:sldMkLst>
        <pc:spChg chg="mod">
          <ac:chgData name="Reykjavikur Akademian" userId="1c22b1520ba636d2" providerId="LiveId" clId="{F2AEFA9A-8130-4031-9571-343E977AC756}" dt="2024-12-11T11:52:55.779" v="3" actId="20577"/>
          <ac:spMkLst>
            <pc:docMk/>
            <pc:sldMk cId="3100254491" sldId="279"/>
            <ac:spMk id="6" creationId="{9EEAA2D4-05CD-864B-DEBA-DB660468ADD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1D6CC3-E14B-4F44-B5BF-5C83B0B34DA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S"/>
          </a:p>
        </p:txBody>
      </p:sp>
      <p:sp>
        <p:nvSpPr>
          <p:cNvPr id="3" name="Date Placeholder 2">
            <a:extLst>
              <a:ext uri="{FF2B5EF4-FFF2-40B4-BE49-F238E27FC236}">
                <a16:creationId xmlns:a16="http://schemas.microsoft.com/office/drawing/2014/main" id="{D9774738-D7BC-F44E-8DDD-A9EB18560CD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968C95-7B25-874D-BC4E-02E5A775C461}" type="datetimeFigureOut">
              <a:rPr lang="en-IS" smtClean="0"/>
              <a:t>12/11/2024</a:t>
            </a:fld>
            <a:endParaRPr lang="en-IS"/>
          </a:p>
        </p:txBody>
      </p:sp>
      <p:sp>
        <p:nvSpPr>
          <p:cNvPr id="4" name="Footer Placeholder 3">
            <a:extLst>
              <a:ext uri="{FF2B5EF4-FFF2-40B4-BE49-F238E27FC236}">
                <a16:creationId xmlns:a16="http://schemas.microsoft.com/office/drawing/2014/main" id="{9030D9BB-F907-6049-B2D2-F3AACE60DE5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S"/>
          </a:p>
        </p:txBody>
      </p:sp>
      <p:sp>
        <p:nvSpPr>
          <p:cNvPr id="5" name="Slide Number Placeholder 4">
            <a:extLst>
              <a:ext uri="{FF2B5EF4-FFF2-40B4-BE49-F238E27FC236}">
                <a16:creationId xmlns:a16="http://schemas.microsoft.com/office/drawing/2014/main" id="{E6DAADCA-0D1E-9A40-AF15-04AE50C444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DB3D97A-ADBA-764E-98EF-AA4558745793}" type="slidenum">
              <a:rPr lang="en-IS" smtClean="0"/>
              <a:t>‹#›</a:t>
            </a:fld>
            <a:endParaRPr lang="en-IS"/>
          </a:p>
        </p:txBody>
      </p:sp>
    </p:spTree>
    <p:extLst>
      <p:ext uri="{BB962C8B-B14F-4D97-AF65-F5344CB8AC3E}">
        <p14:creationId xmlns:p14="http://schemas.microsoft.com/office/powerpoint/2010/main" val="3501484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54D1A2-94FD-3643-BF40-51F4662DE309}" type="datetimeFigureOut">
              <a:rPr lang="en-IS" smtClean="0"/>
              <a:t>12/11/2024</a:t>
            </a:fld>
            <a:endParaRPr lang="en-I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9C6DB1-BD64-9D46-8C21-B791BC6A1965}" type="slidenum">
              <a:rPr lang="en-IS" smtClean="0"/>
              <a:t>‹#›</a:t>
            </a:fld>
            <a:endParaRPr lang="en-IS"/>
          </a:p>
        </p:txBody>
      </p:sp>
    </p:spTree>
    <p:extLst>
      <p:ext uri="{BB962C8B-B14F-4D97-AF65-F5344CB8AC3E}">
        <p14:creationId xmlns:p14="http://schemas.microsoft.com/office/powerpoint/2010/main" val="2619138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S" dirty="0"/>
              <a:t>Titilglæra með merki vinstra megin við hlið titils</a:t>
            </a:r>
          </a:p>
        </p:txBody>
      </p:sp>
      <p:sp>
        <p:nvSpPr>
          <p:cNvPr id="4" name="Slide Number Placeholder 3"/>
          <p:cNvSpPr>
            <a:spLocks noGrp="1"/>
          </p:cNvSpPr>
          <p:nvPr>
            <p:ph type="sldNum" sz="quarter" idx="5"/>
          </p:nvPr>
        </p:nvSpPr>
        <p:spPr/>
        <p:txBody>
          <a:bodyPr/>
          <a:lstStyle/>
          <a:p>
            <a:fld id="{699C6DB1-BD64-9D46-8C21-B791BC6A1965}" type="slidenum">
              <a:rPr lang="en-IS" smtClean="0"/>
              <a:t>1</a:t>
            </a:fld>
            <a:endParaRPr lang="en-IS"/>
          </a:p>
        </p:txBody>
      </p:sp>
    </p:spTree>
    <p:extLst>
      <p:ext uri="{BB962C8B-B14F-4D97-AF65-F5344CB8AC3E}">
        <p14:creationId xmlns:p14="http://schemas.microsoft.com/office/powerpoint/2010/main" val="1740475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S" dirty="0"/>
              <a:t>Millikafli með spurningum, vangaveltum. Hvítur bakgrunnur fylgir textafleti</a:t>
            </a:r>
          </a:p>
        </p:txBody>
      </p:sp>
      <p:sp>
        <p:nvSpPr>
          <p:cNvPr id="4" name="Slide Number Placeholder 3"/>
          <p:cNvSpPr>
            <a:spLocks noGrp="1"/>
          </p:cNvSpPr>
          <p:nvPr>
            <p:ph type="sldNum" sz="quarter" idx="5"/>
          </p:nvPr>
        </p:nvSpPr>
        <p:spPr/>
        <p:txBody>
          <a:bodyPr/>
          <a:lstStyle/>
          <a:p>
            <a:fld id="{699C6DB1-BD64-9D46-8C21-B791BC6A1965}" type="slidenum">
              <a:rPr lang="en-IS" smtClean="0"/>
              <a:t>5</a:t>
            </a:fld>
            <a:endParaRPr lang="en-IS"/>
          </a:p>
        </p:txBody>
      </p:sp>
    </p:spTree>
    <p:extLst>
      <p:ext uri="{BB962C8B-B14F-4D97-AF65-F5344CB8AC3E}">
        <p14:creationId xmlns:p14="http://schemas.microsoft.com/office/powerpoint/2010/main" val="3013780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yggnumyndastaðgengill 1"/>
          <p:cNvSpPr>
            <a:spLocks noGrp="1" noRot="1" noChangeAspect="1"/>
          </p:cNvSpPr>
          <p:nvPr>
            <p:ph type="sldImg"/>
          </p:nvPr>
        </p:nvSpPr>
        <p:spPr/>
      </p:sp>
      <p:sp>
        <p:nvSpPr>
          <p:cNvPr id="3" name="Minnispunktastaðgengill 2"/>
          <p:cNvSpPr>
            <a:spLocks noGrp="1"/>
          </p:cNvSpPr>
          <p:nvPr>
            <p:ph type="body" idx="1"/>
          </p:nvPr>
        </p:nvSpPr>
        <p:spPr/>
        <p:txBody>
          <a:bodyPr/>
          <a:lstStyle/>
          <a:p>
            <a:endParaRPr lang="is-IS" dirty="0"/>
          </a:p>
        </p:txBody>
      </p:sp>
      <p:sp>
        <p:nvSpPr>
          <p:cNvPr id="4" name="Skyggnunúmersstaðgengill 3"/>
          <p:cNvSpPr>
            <a:spLocks noGrp="1"/>
          </p:cNvSpPr>
          <p:nvPr>
            <p:ph type="sldNum" sz="quarter" idx="5"/>
          </p:nvPr>
        </p:nvSpPr>
        <p:spPr/>
        <p:txBody>
          <a:bodyPr/>
          <a:lstStyle/>
          <a:p>
            <a:fld id="{699C6DB1-BD64-9D46-8C21-B791BC6A1965}" type="slidenum">
              <a:rPr lang="en-IS" smtClean="0"/>
              <a:t>15</a:t>
            </a:fld>
            <a:endParaRPr lang="en-IS"/>
          </a:p>
        </p:txBody>
      </p:sp>
    </p:spTree>
    <p:extLst>
      <p:ext uri="{BB962C8B-B14F-4D97-AF65-F5344CB8AC3E}">
        <p14:creationId xmlns:p14="http://schemas.microsoft.com/office/powerpoint/2010/main" val="3870340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yggnumyndastaðgengill 1"/>
          <p:cNvSpPr>
            <a:spLocks noGrp="1" noRot="1" noChangeAspect="1"/>
          </p:cNvSpPr>
          <p:nvPr>
            <p:ph type="sldImg"/>
          </p:nvPr>
        </p:nvSpPr>
        <p:spPr/>
      </p:sp>
      <p:sp>
        <p:nvSpPr>
          <p:cNvPr id="3" name="Minnispunktastaðgengill 2"/>
          <p:cNvSpPr>
            <a:spLocks noGrp="1"/>
          </p:cNvSpPr>
          <p:nvPr>
            <p:ph type="body" idx="1"/>
          </p:nvPr>
        </p:nvSpPr>
        <p:spPr/>
        <p:txBody>
          <a:bodyPr/>
          <a:lstStyle/>
          <a:p>
            <a:endParaRPr lang="is-IS" dirty="0"/>
          </a:p>
        </p:txBody>
      </p:sp>
      <p:sp>
        <p:nvSpPr>
          <p:cNvPr id="4" name="Skyggnunúmersstaðgengill 3"/>
          <p:cNvSpPr>
            <a:spLocks noGrp="1"/>
          </p:cNvSpPr>
          <p:nvPr>
            <p:ph type="sldNum" sz="quarter" idx="5"/>
          </p:nvPr>
        </p:nvSpPr>
        <p:spPr/>
        <p:txBody>
          <a:bodyPr/>
          <a:lstStyle/>
          <a:p>
            <a:fld id="{699C6DB1-BD64-9D46-8C21-B791BC6A1965}" type="slidenum">
              <a:rPr lang="en-IS" smtClean="0"/>
              <a:t>16</a:t>
            </a:fld>
            <a:endParaRPr lang="en-IS"/>
          </a:p>
        </p:txBody>
      </p:sp>
    </p:spTree>
    <p:extLst>
      <p:ext uri="{BB962C8B-B14F-4D97-AF65-F5344CB8AC3E}">
        <p14:creationId xmlns:p14="http://schemas.microsoft.com/office/powerpoint/2010/main" val="815215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yggnumyndastaðgengill 1"/>
          <p:cNvSpPr>
            <a:spLocks noGrp="1" noRot="1" noChangeAspect="1"/>
          </p:cNvSpPr>
          <p:nvPr>
            <p:ph type="sldImg"/>
          </p:nvPr>
        </p:nvSpPr>
        <p:spPr/>
      </p:sp>
      <p:sp>
        <p:nvSpPr>
          <p:cNvPr id="3" name="Minnispunktastaðgengill 2"/>
          <p:cNvSpPr>
            <a:spLocks noGrp="1"/>
          </p:cNvSpPr>
          <p:nvPr>
            <p:ph type="body" idx="1"/>
          </p:nvPr>
        </p:nvSpPr>
        <p:spPr/>
        <p:txBody>
          <a:bodyPr/>
          <a:lstStyle/>
          <a:p>
            <a:endParaRPr lang="is-IS" dirty="0"/>
          </a:p>
        </p:txBody>
      </p:sp>
      <p:sp>
        <p:nvSpPr>
          <p:cNvPr id="4" name="Skyggnunúmersstaðgengill 3"/>
          <p:cNvSpPr>
            <a:spLocks noGrp="1"/>
          </p:cNvSpPr>
          <p:nvPr>
            <p:ph type="sldNum" sz="quarter" idx="5"/>
          </p:nvPr>
        </p:nvSpPr>
        <p:spPr/>
        <p:txBody>
          <a:bodyPr/>
          <a:lstStyle/>
          <a:p>
            <a:fld id="{699C6DB1-BD64-9D46-8C21-B791BC6A1965}" type="slidenum">
              <a:rPr lang="en-IS" smtClean="0"/>
              <a:t>17</a:t>
            </a:fld>
            <a:endParaRPr lang="en-IS"/>
          </a:p>
        </p:txBody>
      </p:sp>
    </p:spTree>
    <p:extLst>
      <p:ext uri="{BB962C8B-B14F-4D97-AF65-F5344CB8AC3E}">
        <p14:creationId xmlns:p14="http://schemas.microsoft.com/office/powerpoint/2010/main" val="3945003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yggnumyndastaðgengill 1"/>
          <p:cNvSpPr>
            <a:spLocks noGrp="1" noRot="1" noChangeAspect="1"/>
          </p:cNvSpPr>
          <p:nvPr>
            <p:ph type="sldImg"/>
          </p:nvPr>
        </p:nvSpPr>
        <p:spPr/>
      </p:sp>
      <p:sp>
        <p:nvSpPr>
          <p:cNvPr id="3" name="Minnispunktastaðgengill 2"/>
          <p:cNvSpPr>
            <a:spLocks noGrp="1"/>
          </p:cNvSpPr>
          <p:nvPr>
            <p:ph type="body" idx="1"/>
          </p:nvPr>
        </p:nvSpPr>
        <p:spPr/>
        <p:txBody>
          <a:bodyPr/>
          <a:lstStyle/>
          <a:p>
            <a:endParaRPr lang="is-IS" dirty="0"/>
          </a:p>
        </p:txBody>
      </p:sp>
      <p:sp>
        <p:nvSpPr>
          <p:cNvPr id="4" name="Skyggnunúmersstaðgengill 3"/>
          <p:cNvSpPr>
            <a:spLocks noGrp="1"/>
          </p:cNvSpPr>
          <p:nvPr>
            <p:ph type="sldNum" sz="quarter" idx="5"/>
          </p:nvPr>
        </p:nvSpPr>
        <p:spPr/>
        <p:txBody>
          <a:bodyPr/>
          <a:lstStyle/>
          <a:p>
            <a:fld id="{699C6DB1-BD64-9D46-8C21-B791BC6A1965}" type="slidenum">
              <a:rPr lang="en-IS" smtClean="0"/>
              <a:t>18</a:t>
            </a:fld>
            <a:endParaRPr lang="en-IS"/>
          </a:p>
        </p:txBody>
      </p:sp>
    </p:spTree>
    <p:extLst>
      <p:ext uri="{BB962C8B-B14F-4D97-AF65-F5344CB8AC3E}">
        <p14:creationId xmlns:p14="http://schemas.microsoft.com/office/powerpoint/2010/main" val="989173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S" dirty="0"/>
              <a:t>Millikafli með spurningum, vangaveltum. Hvítur bakgrunnur fylgir textafleti</a:t>
            </a:r>
          </a:p>
        </p:txBody>
      </p:sp>
      <p:sp>
        <p:nvSpPr>
          <p:cNvPr id="4" name="Slide Number Placeholder 3"/>
          <p:cNvSpPr>
            <a:spLocks noGrp="1"/>
          </p:cNvSpPr>
          <p:nvPr>
            <p:ph type="sldNum" sz="quarter" idx="5"/>
          </p:nvPr>
        </p:nvSpPr>
        <p:spPr/>
        <p:txBody>
          <a:bodyPr/>
          <a:lstStyle/>
          <a:p>
            <a:fld id="{699C6DB1-BD64-9D46-8C21-B791BC6A1965}" type="slidenum">
              <a:rPr lang="en-IS" smtClean="0"/>
              <a:t>20</a:t>
            </a:fld>
            <a:endParaRPr lang="en-IS"/>
          </a:p>
        </p:txBody>
      </p:sp>
    </p:spTree>
    <p:extLst>
      <p:ext uri="{BB962C8B-B14F-4D97-AF65-F5344CB8AC3E}">
        <p14:creationId xmlns:p14="http://schemas.microsoft.com/office/powerpoint/2010/main" val="1077888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S" dirty="0"/>
              <a:t>Intro glæra, stundum notað meðan fólk gengur í salinn ef efnið á ekki að kynna fyrirfram. Ef þessa skyggnu, eða aðrar </a:t>
            </a:r>
            <a:r>
              <a:rPr lang="en-IS"/>
              <a:t>í skránni, </a:t>
            </a:r>
            <a:r>
              <a:rPr lang="en-IS" dirty="0"/>
              <a:t>á ekki að nota </a:t>
            </a:r>
            <a:r>
              <a:rPr lang="en-IS"/>
              <a:t>þá eru þær einfaldlega fjarlægðar.</a:t>
            </a:r>
            <a:endParaRPr lang="en-IS" dirty="0"/>
          </a:p>
        </p:txBody>
      </p:sp>
      <p:sp>
        <p:nvSpPr>
          <p:cNvPr id="4" name="Slide Number Placeholder 3"/>
          <p:cNvSpPr>
            <a:spLocks noGrp="1"/>
          </p:cNvSpPr>
          <p:nvPr>
            <p:ph type="sldNum" sz="quarter" idx="5"/>
          </p:nvPr>
        </p:nvSpPr>
        <p:spPr/>
        <p:txBody>
          <a:bodyPr/>
          <a:lstStyle/>
          <a:p>
            <a:fld id="{699C6DB1-BD64-9D46-8C21-B791BC6A1965}" type="slidenum">
              <a:rPr lang="en-IS" smtClean="0"/>
              <a:t>25</a:t>
            </a:fld>
            <a:endParaRPr lang="en-IS"/>
          </a:p>
        </p:txBody>
      </p:sp>
    </p:spTree>
    <p:extLst>
      <p:ext uri="{BB962C8B-B14F-4D97-AF65-F5344CB8AC3E}">
        <p14:creationId xmlns:p14="http://schemas.microsoft.com/office/powerpoint/2010/main" val="19259230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285152-C728-B142-88F1-7EA0D69D5591}"/>
              </a:ext>
            </a:extLst>
          </p:cNvPr>
          <p:cNvSpPr>
            <a:spLocks noGrp="1"/>
          </p:cNvSpPr>
          <p:nvPr>
            <p:ph type="sldNum" sz="quarter" idx="12"/>
          </p:nvPr>
        </p:nvSpPr>
        <p:spPr/>
        <p:txBody>
          <a:bodyPr/>
          <a:lstStyle/>
          <a:p>
            <a:fld id="{0E8EA6E3-DFCC-4346-AC86-278F6818A09B}" type="slidenum">
              <a:rPr lang="en-IS" smtClean="0"/>
              <a:t>‹#›</a:t>
            </a:fld>
            <a:endParaRPr lang="en-IS"/>
          </a:p>
        </p:txBody>
      </p:sp>
      <p:pic>
        <p:nvPicPr>
          <p:cNvPr id="10" name="Picture 9" descr="Logo&#10;&#10;Description automatically generated with medium confidence">
            <a:extLst>
              <a:ext uri="{FF2B5EF4-FFF2-40B4-BE49-F238E27FC236}">
                <a16:creationId xmlns:a16="http://schemas.microsoft.com/office/drawing/2014/main" id="{F9D3E5BE-3F58-B345-A1A3-D8DC8EC9EB67}"/>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58722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5D30F5D-BD47-A941-9478-1226F5776A95}"/>
              </a:ext>
            </a:extLst>
          </p:cNvPr>
          <p:cNvSpPr>
            <a:spLocks noGrp="1"/>
          </p:cNvSpPr>
          <p:nvPr>
            <p:ph type="sldNum" sz="quarter" idx="12"/>
          </p:nvPr>
        </p:nvSpPr>
        <p:spPr/>
        <p:txBody>
          <a:bodyPr/>
          <a:lstStyle/>
          <a:p>
            <a:fld id="{0E8EA6E3-DFCC-4346-AC86-278F6818A09B}" type="slidenum">
              <a:rPr lang="en-IS" smtClean="0"/>
              <a:t>‹#›</a:t>
            </a:fld>
            <a:endParaRPr lang="en-IS"/>
          </a:p>
        </p:txBody>
      </p:sp>
      <p:sp>
        <p:nvSpPr>
          <p:cNvPr id="7" name="Title Placeholder 1">
            <a:extLst>
              <a:ext uri="{FF2B5EF4-FFF2-40B4-BE49-F238E27FC236}">
                <a16:creationId xmlns:a16="http://schemas.microsoft.com/office/drawing/2014/main" id="{4C49D9AF-B0E9-AA43-BB86-F265885DCCBB}"/>
              </a:ext>
            </a:extLst>
          </p:cNvPr>
          <p:cNvSpPr>
            <a:spLocks noGrp="1"/>
          </p:cNvSpPr>
          <p:nvPr>
            <p:ph type="title"/>
          </p:nvPr>
        </p:nvSpPr>
        <p:spPr>
          <a:xfrm>
            <a:off x="4014951" y="2359741"/>
            <a:ext cx="5765154" cy="1242297"/>
          </a:xfrm>
          <a:prstGeom prst="rect">
            <a:avLst/>
          </a:prstGeom>
        </p:spPr>
        <p:txBody>
          <a:bodyPr vert="horz" lIns="91440" tIns="45720" rIns="91440" bIns="45720" rtlCol="0" anchor="ctr">
            <a:normAutofit/>
          </a:bodyPr>
          <a:lstStyle/>
          <a:p>
            <a:r>
              <a:rPr lang="en-GB" dirty="0" err="1"/>
              <a:t>Titill</a:t>
            </a:r>
            <a:r>
              <a:rPr lang="en-GB" dirty="0"/>
              <a:t> </a:t>
            </a:r>
            <a:r>
              <a:rPr lang="en-GB" dirty="0" err="1"/>
              <a:t>efnis</a:t>
            </a:r>
            <a:endParaRPr lang="en-IS" dirty="0"/>
          </a:p>
        </p:txBody>
      </p:sp>
      <p:sp>
        <p:nvSpPr>
          <p:cNvPr id="8" name="Text Placeholder 2">
            <a:extLst>
              <a:ext uri="{FF2B5EF4-FFF2-40B4-BE49-F238E27FC236}">
                <a16:creationId xmlns:a16="http://schemas.microsoft.com/office/drawing/2014/main" id="{7833F39A-285D-E644-84A1-034C6B13197E}"/>
              </a:ext>
            </a:extLst>
          </p:cNvPr>
          <p:cNvSpPr>
            <a:spLocks noGrp="1"/>
          </p:cNvSpPr>
          <p:nvPr>
            <p:ph idx="1"/>
          </p:nvPr>
        </p:nvSpPr>
        <p:spPr>
          <a:xfrm>
            <a:off x="4014951" y="3789888"/>
            <a:ext cx="5765154" cy="454121"/>
          </a:xfrm>
          <a:prstGeom prst="rect">
            <a:avLst/>
          </a:prstGeom>
        </p:spPr>
        <p:txBody>
          <a:bodyPr vert="horz" lIns="91440" tIns="45720" rIns="91440" bIns="45720" rtlCol="0">
            <a:normAutofit/>
          </a:bodyPr>
          <a:lstStyle/>
          <a:p>
            <a:pPr lvl="0"/>
            <a:r>
              <a:rPr lang="en-GB" dirty="0" err="1"/>
              <a:t>Höfundur</a:t>
            </a:r>
            <a:endParaRPr lang="en-GB" dirty="0"/>
          </a:p>
        </p:txBody>
      </p:sp>
      <p:pic>
        <p:nvPicPr>
          <p:cNvPr id="9" name="Picture 8" descr="Logo&#10;&#10;Description automatically generated">
            <a:extLst>
              <a:ext uri="{FF2B5EF4-FFF2-40B4-BE49-F238E27FC236}">
                <a16:creationId xmlns:a16="http://schemas.microsoft.com/office/drawing/2014/main" id="{0255325B-F639-F240-A39C-380DBFB32AF7}"/>
              </a:ext>
            </a:extLst>
          </p:cNvPr>
          <p:cNvPicPr>
            <a:picLocks noChangeAspect="1"/>
          </p:cNvPicPr>
          <p:nvPr userDrawn="1"/>
        </p:nvPicPr>
        <p:blipFill>
          <a:blip r:embed="rId2"/>
          <a:stretch>
            <a:fillRect/>
          </a:stretch>
        </p:blipFill>
        <p:spPr>
          <a:xfrm>
            <a:off x="747566" y="2111098"/>
            <a:ext cx="2731358" cy="2731358"/>
          </a:xfrm>
          <a:prstGeom prst="rect">
            <a:avLst/>
          </a:prstGeom>
        </p:spPr>
      </p:pic>
      <p:sp>
        <p:nvSpPr>
          <p:cNvPr id="10" name="Text Placeholder 2">
            <a:extLst>
              <a:ext uri="{FF2B5EF4-FFF2-40B4-BE49-F238E27FC236}">
                <a16:creationId xmlns:a16="http://schemas.microsoft.com/office/drawing/2014/main" id="{0B4D57A7-25B9-324C-9219-8814E7BE6318}"/>
              </a:ext>
            </a:extLst>
          </p:cNvPr>
          <p:cNvSpPr>
            <a:spLocks noGrp="1"/>
          </p:cNvSpPr>
          <p:nvPr>
            <p:ph idx="13" hasCustomPrompt="1"/>
          </p:nvPr>
        </p:nvSpPr>
        <p:spPr>
          <a:xfrm>
            <a:off x="4014951" y="5141381"/>
            <a:ext cx="5765154" cy="454121"/>
          </a:xfrm>
          <a:prstGeom prst="rect">
            <a:avLst/>
          </a:prstGeom>
        </p:spPr>
        <p:txBody>
          <a:bodyPr vert="horz" lIns="91440" tIns="45720" rIns="91440" bIns="45720" rtlCol="0">
            <a:normAutofit/>
          </a:bodyPr>
          <a:lstStyle/>
          <a:p>
            <a:pPr lvl="0"/>
            <a:r>
              <a:rPr lang="en-GB" dirty="0" err="1"/>
              <a:t>Annar</a:t>
            </a:r>
            <a:r>
              <a:rPr lang="en-GB" dirty="0"/>
              <a:t> </a:t>
            </a:r>
            <a:r>
              <a:rPr lang="en-GB" dirty="0" err="1"/>
              <a:t>texti</a:t>
            </a:r>
            <a:r>
              <a:rPr lang="en-GB" dirty="0"/>
              <a:t> </a:t>
            </a:r>
            <a:r>
              <a:rPr lang="en-GB" dirty="0" err="1"/>
              <a:t>ef</a:t>
            </a:r>
            <a:r>
              <a:rPr lang="en-GB" dirty="0"/>
              <a:t> </a:t>
            </a:r>
            <a:r>
              <a:rPr lang="en-GB" dirty="0" err="1"/>
              <a:t>þarf</a:t>
            </a:r>
            <a:r>
              <a:rPr lang="en-GB" dirty="0"/>
              <a:t> (</a:t>
            </a:r>
            <a:r>
              <a:rPr lang="en-GB" dirty="0" err="1"/>
              <a:t>annars</a:t>
            </a:r>
            <a:r>
              <a:rPr lang="en-GB" dirty="0"/>
              <a:t> taka </a:t>
            </a:r>
            <a:r>
              <a:rPr lang="en-GB" dirty="0" err="1"/>
              <a:t>út</a:t>
            </a:r>
            <a:r>
              <a:rPr lang="en-GB" dirty="0"/>
              <a:t>)</a:t>
            </a:r>
          </a:p>
        </p:txBody>
      </p:sp>
      <p:sp>
        <p:nvSpPr>
          <p:cNvPr id="11" name="TextBox 10">
            <a:extLst>
              <a:ext uri="{FF2B5EF4-FFF2-40B4-BE49-F238E27FC236}">
                <a16:creationId xmlns:a16="http://schemas.microsoft.com/office/drawing/2014/main" id="{18B85FCD-E7DE-904D-812C-493CCEB97554}"/>
              </a:ext>
            </a:extLst>
          </p:cNvPr>
          <p:cNvSpPr txBox="1"/>
          <p:nvPr userDrawn="1"/>
        </p:nvSpPr>
        <p:spPr>
          <a:xfrm>
            <a:off x="5285984" y="5311036"/>
            <a:ext cx="0" cy="0"/>
          </a:xfrm>
          <a:prstGeom prst="rect">
            <a:avLst/>
          </a:prstGeom>
        </p:spPr>
        <p:txBody>
          <a:bodyPr vert="horz" wrap="none" lIns="91440" tIns="45720" rIns="91440" bIns="45720" rtlCol="0">
            <a:normAutofit fontScale="25000" lnSpcReduction="20000"/>
          </a:bodyPr>
          <a:lstStyle/>
          <a:p>
            <a:pPr algn="l"/>
            <a:endParaRPr lang="en-IS" dirty="0"/>
          </a:p>
        </p:txBody>
      </p:sp>
    </p:spTree>
    <p:extLst>
      <p:ext uri="{BB962C8B-B14F-4D97-AF65-F5344CB8AC3E}">
        <p14:creationId xmlns:p14="http://schemas.microsoft.com/office/powerpoint/2010/main" val="978603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30C3-8BE8-E443-B778-B5E68FD1BED2}"/>
              </a:ext>
            </a:extLst>
          </p:cNvPr>
          <p:cNvSpPr>
            <a:spLocks noGrp="1"/>
          </p:cNvSpPr>
          <p:nvPr>
            <p:ph type="title"/>
          </p:nvPr>
        </p:nvSpPr>
        <p:spPr>
          <a:xfrm>
            <a:off x="2333340" y="2355380"/>
            <a:ext cx="7912950" cy="837488"/>
          </a:xfrm>
          <a:prstGeom prst="rect">
            <a:avLst/>
          </a:prstGeom>
        </p:spPr>
        <p:txBody>
          <a:bodyPr anchor="b"/>
          <a:lstStyle>
            <a:lvl1pPr>
              <a:defRPr sz="4400"/>
            </a:lvl1pPr>
          </a:lstStyle>
          <a:p>
            <a:r>
              <a:rPr lang="en-GB" dirty="0"/>
              <a:t>Click to edit Master title style</a:t>
            </a:r>
            <a:endParaRPr lang="en-IS" dirty="0"/>
          </a:p>
        </p:txBody>
      </p:sp>
      <p:sp>
        <p:nvSpPr>
          <p:cNvPr id="6" name="Slide Number Placeholder 5">
            <a:extLst>
              <a:ext uri="{FF2B5EF4-FFF2-40B4-BE49-F238E27FC236}">
                <a16:creationId xmlns:a16="http://schemas.microsoft.com/office/drawing/2014/main" id="{CCF8D31C-789E-0045-8E10-66513FC9FFC2}"/>
              </a:ext>
            </a:extLst>
          </p:cNvPr>
          <p:cNvSpPr>
            <a:spLocks noGrp="1"/>
          </p:cNvSpPr>
          <p:nvPr>
            <p:ph type="sldNum" sz="quarter" idx="12"/>
          </p:nvPr>
        </p:nvSpPr>
        <p:spPr/>
        <p:txBody>
          <a:bodyPr/>
          <a:lstStyle/>
          <a:p>
            <a:fld id="{0E8EA6E3-DFCC-4346-AC86-278F6818A09B}" type="slidenum">
              <a:rPr lang="en-IS" smtClean="0"/>
              <a:t>‹#›</a:t>
            </a:fld>
            <a:endParaRPr lang="en-IS"/>
          </a:p>
        </p:txBody>
      </p:sp>
      <p:sp>
        <p:nvSpPr>
          <p:cNvPr id="8" name="Subtitle 2">
            <a:extLst>
              <a:ext uri="{FF2B5EF4-FFF2-40B4-BE49-F238E27FC236}">
                <a16:creationId xmlns:a16="http://schemas.microsoft.com/office/drawing/2014/main" id="{1F63636D-FBFC-E04D-BA3D-85D9031C30B9}"/>
              </a:ext>
            </a:extLst>
          </p:cNvPr>
          <p:cNvSpPr>
            <a:spLocks noGrp="1"/>
          </p:cNvSpPr>
          <p:nvPr>
            <p:ph type="subTitle" idx="13"/>
          </p:nvPr>
        </p:nvSpPr>
        <p:spPr>
          <a:xfrm>
            <a:off x="2333342" y="3602038"/>
            <a:ext cx="7263388" cy="635111"/>
          </a:xfrm>
          <a:prstGeom prst="rect">
            <a:avLst/>
          </a:prstGeom>
        </p:spPr>
        <p:txBody>
          <a:bodyPr/>
          <a:lstStyle/>
          <a:p>
            <a:r>
              <a:rPr lang="en-GB" dirty="0">
                <a:latin typeface="PT Sans" panose="020B0503020203020204" pitchFamily="34" charset="77"/>
              </a:rPr>
              <a:t>N</a:t>
            </a:r>
            <a:r>
              <a:rPr lang="en-IS" dirty="0">
                <a:latin typeface="PT Sans" panose="020B0503020203020204" pitchFamily="34" charset="77"/>
              </a:rPr>
              <a:t>afn höfundar</a:t>
            </a:r>
          </a:p>
        </p:txBody>
      </p:sp>
      <p:pic>
        <p:nvPicPr>
          <p:cNvPr id="9" name="Picture 8" descr="Logo&#10;&#10;Description automatically generated">
            <a:extLst>
              <a:ext uri="{FF2B5EF4-FFF2-40B4-BE49-F238E27FC236}">
                <a16:creationId xmlns:a16="http://schemas.microsoft.com/office/drawing/2014/main" id="{734C0000-0EFE-0642-BD05-7E4223523866}"/>
              </a:ext>
            </a:extLst>
          </p:cNvPr>
          <p:cNvPicPr>
            <a:picLocks noChangeAspect="1"/>
          </p:cNvPicPr>
          <p:nvPr userDrawn="1"/>
        </p:nvPicPr>
        <p:blipFill>
          <a:blip r:embed="rId2"/>
          <a:stretch>
            <a:fillRect/>
          </a:stretch>
        </p:blipFill>
        <p:spPr>
          <a:xfrm>
            <a:off x="9596730" y="179462"/>
            <a:ext cx="1996179" cy="1996179"/>
          </a:xfrm>
          <a:prstGeom prst="rect">
            <a:avLst/>
          </a:prstGeom>
        </p:spPr>
      </p:pic>
      <p:sp>
        <p:nvSpPr>
          <p:cNvPr id="11" name="TextBox 10">
            <a:extLst>
              <a:ext uri="{FF2B5EF4-FFF2-40B4-BE49-F238E27FC236}">
                <a16:creationId xmlns:a16="http://schemas.microsoft.com/office/drawing/2014/main" id="{1A2516A0-1AA5-FA4D-A0EC-BCDE3B908319}"/>
              </a:ext>
            </a:extLst>
          </p:cNvPr>
          <p:cNvSpPr txBox="1"/>
          <p:nvPr userDrawn="1"/>
        </p:nvSpPr>
        <p:spPr>
          <a:xfrm>
            <a:off x="2054268" y="5010411"/>
            <a:ext cx="0" cy="0"/>
          </a:xfrm>
          <a:prstGeom prst="rect">
            <a:avLst/>
          </a:prstGeom>
        </p:spPr>
        <p:txBody>
          <a:bodyPr vert="horz" wrap="none" lIns="91440" tIns="45720" rIns="91440" bIns="45720" rtlCol="0">
            <a:normAutofit fontScale="25000" lnSpcReduction="20000"/>
          </a:bodyPr>
          <a:lstStyle/>
          <a:p>
            <a:pPr algn="l"/>
            <a:endParaRPr lang="en-IS" dirty="0"/>
          </a:p>
        </p:txBody>
      </p:sp>
    </p:spTree>
    <p:extLst>
      <p:ext uri="{BB962C8B-B14F-4D97-AF65-F5344CB8AC3E}">
        <p14:creationId xmlns:p14="http://schemas.microsoft.com/office/powerpoint/2010/main" val="1672854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A picture containing shape&#10;&#10;Description automatically generated">
            <a:extLst>
              <a:ext uri="{FF2B5EF4-FFF2-40B4-BE49-F238E27FC236}">
                <a16:creationId xmlns:a16="http://schemas.microsoft.com/office/drawing/2014/main" id="{86712F70-366F-1546-A015-DD6EEB452F7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0E5698C-E500-0B4E-8678-3610A555B209}"/>
              </a:ext>
            </a:extLst>
          </p:cNvPr>
          <p:cNvSpPr>
            <a:spLocks noGrp="1"/>
          </p:cNvSpPr>
          <p:nvPr>
            <p:ph type="title"/>
          </p:nvPr>
        </p:nvSpPr>
        <p:spPr>
          <a:xfrm>
            <a:off x="838200" y="846931"/>
            <a:ext cx="10515600" cy="1325563"/>
          </a:xfrm>
          <a:prstGeom prst="rect">
            <a:avLst/>
          </a:prstGeom>
        </p:spPr>
        <p:txBody>
          <a:bodyPr/>
          <a:lstStyle/>
          <a:p>
            <a:r>
              <a:rPr lang="en-GB" dirty="0"/>
              <a:t>Click to edit Master title style</a:t>
            </a:r>
            <a:endParaRPr lang="en-IS" dirty="0"/>
          </a:p>
        </p:txBody>
      </p:sp>
      <p:sp>
        <p:nvSpPr>
          <p:cNvPr id="3" name="Content Placeholder 2">
            <a:extLst>
              <a:ext uri="{FF2B5EF4-FFF2-40B4-BE49-F238E27FC236}">
                <a16:creationId xmlns:a16="http://schemas.microsoft.com/office/drawing/2014/main" id="{4A9738C9-984B-8649-9EFB-80C37C22D9E5}"/>
              </a:ext>
            </a:extLst>
          </p:cNvPr>
          <p:cNvSpPr>
            <a:spLocks noGrp="1"/>
          </p:cNvSpPr>
          <p:nvPr>
            <p:ph sz="half" idx="1"/>
          </p:nvPr>
        </p:nvSpPr>
        <p:spPr>
          <a:xfrm>
            <a:off x="838200" y="1825625"/>
            <a:ext cx="5181600" cy="4351338"/>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IS" dirty="0"/>
          </a:p>
        </p:txBody>
      </p:sp>
      <p:sp>
        <p:nvSpPr>
          <p:cNvPr id="4" name="Content Placeholder 3">
            <a:extLst>
              <a:ext uri="{FF2B5EF4-FFF2-40B4-BE49-F238E27FC236}">
                <a16:creationId xmlns:a16="http://schemas.microsoft.com/office/drawing/2014/main" id="{821A357C-35C7-464E-BA5D-E390AE435AE0}"/>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S"/>
          </a:p>
        </p:txBody>
      </p:sp>
      <p:sp>
        <p:nvSpPr>
          <p:cNvPr id="7" name="Slide Number Placeholder 6">
            <a:extLst>
              <a:ext uri="{FF2B5EF4-FFF2-40B4-BE49-F238E27FC236}">
                <a16:creationId xmlns:a16="http://schemas.microsoft.com/office/drawing/2014/main" id="{A3DD9E46-C2BE-4A4B-8012-6EAA4E89DE4C}"/>
              </a:ext>
            </a:extLst>
          </p:cNvPr>
          <p:cNvSpPr>
            <a:spLocks noGrp="1"/>
          </p:cNvSpPr>
          <p:nvPr>
            <p:ph type="sldNum" sz="quarter" idx="12"/>
          </p:nvPr>
        </p:nvSpPr>
        <p:spPr/>
        <p:txBody>
          <a:bodyPr/>
          <a:lstStyle/>
          <a:p>
            <a:fld id="{0E8EA6E3-DFCC-4346-AC86-278F6818A09B}" type="slidenum">
              <a:rPr lang="en-IS" smtClean="0"/>
              <a:t>‹#›</a:t>
            </a:fld>
            <a:endParaRPr lang="en-IS"/>
          </a:p>
        </p:txBody>
      </p:sp>
    </p:spTree>
    <p:extLst>
      <p:ext uri="{BB962C8B-B14F-4D97-AF65-F5344CB8AC3E}">
        <p14:creationId xmlns:p14="http://schemas.microsoft.com/office/powerpoint/2010/main" val="2953646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4362-2203-5143-B75E-A697303C42B6}"/>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IS"/>
          </a:p>
        </p:txBody>
      </p:sp>
      <p:sp>
        <p:nvSpPr>
          <p:cNvPr id="3" name="Text Placeholder 2">
            <a:extLst>
              <a:ext uri="{FF2B5EF4-FFF2-40B4-BE49-F238E27FC236}">
                <a16:creationId xmlns:a16="http://schemas.microsoft.com/office/drawing/2014/main" id="{3E8A6B95-58A6-D24B-9318-E3CC045ED6F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529CA2-E787-794C-AE54-B4AFC0A61960}"/>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S"/>
          </a:p>
        </p:txBody>
      </p:sp>
      <p:sp>
        <p:nvSpPr>
          <p:cNvPr id="5" name="Text Placeholder 4">
            <a:extLst>
              <a:ext uri="{FF2B5EF4-FFF2-40B4-BE49-F238E27FC236}">
                <a16:creationId xmlns:a16="http://schemas.microsoft.com/office/drawing/2014/main" id="{47CB997D-F73D-AE41-8375-5F36BCE0A57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AF24747-6A0C-9140-95A2-80CBD0BD753D}"/>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S"/>
          </a:p>
        </p:txBody>
      </p:sp>
      <p:sp>
        <p:nvSpPr>
          <p:cNvPr id="9" name="Slide Number Placeholder 8">
            <a:extLst>
              <a:ext uri="{FF2B5EF4-FFF2-40B4-BE49-F238E27FC236}">
                <a16:creationId xmlns:a16="http://schemas.microsoft.com/office/drawing/2014/main" id="{B2BC4F74-B6B5-1F48-BB4D-7FEA4EFFFE22}"/>
              </a:ext>
            </a:extLst>
          </p:cNvPr>
          <p:cNvSpPr>
            <a:spLocks noGrp="1"/>
          </p:cNvSpPr>
          <p:nvPr>
            <p:ph type="sldNum" sz="quarter" idx="12"/>
          </p:nvPr>
        </p:nvSpPr>
        <p:spPr/>
        <p:txBody>
          <a:bodyPr/>
          <a:lstStyle/>
          <a:p>
            <a:fld id="{0E8EA6E3-DFCC-4346-AC86-278F6818A09B}" type="slidenum">
              <a:rPr lang="en-IS" smtClean="0"/>
              <a:t>‹#›</a:t>
            </a:fld>
            <a:endParaRPr lang="en-IS"/>
          </a:p>
        </p:txBody>
      </p:sp>
    </p:spTree>
    <p:extLst>
      <p:ext uri="{BB962C8B-B14F-4D97-AF65-F5344CB8AC3E}">
        <p14:creationId xmlns:p14="http://schemas.microsoft.com/office/powerpoint/2010/main" val="3077751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ngaveltur">
    <p:bg>
      <p:bgRef idx="1003">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8D001299-F75E-1445-917E-412DE5F0497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BA601C-92D3-2440-92DC-95146F69D59D}"/>
              </a:ext>
            </a:extLst>
          </p:cNvPr>
          <p:cNvSpPr>
            <a:spLocks noGrp="1"/>
          </p:cNvSpPr>
          <p:nvPr>
            <p:ph type="title" hasCustomPrompt="1"/>
          </p:nvPr>
        </p:nvSpPr>
        <p:spPr>
          <a:xfrm>
            <a:off x="2901863" y="1788091"/>
            <a:ext cx="6388274" cy="2916694"/>
          </a:xfrm>
          <a:prstGeom prst="rect">
            <a:avLst/>
          </a:prstGeom>
          <a:solidFill>
            <a:schemeClr val="bg1"/>
          </a:solidFill>
        </p:spPr>
        <p:txBody>
          <a:bodyPr anchor="ctr" anchorCtr="0">
            <a:normAutofit/>
          </a:bodyPr>
          <a:lstStyle>
            <a:lvl1pPr algn="ctr">
              <a:defRPr sz="4000"/>
            </a:lvl1pPr>
          </a:lstStyle>
          <a:p>
            <a:r>
              <a:rPr lang="en-IS" sz="4400" dirty="0">
                <a:latin typeface="PT Sans" panose="020B0503020203020204" pitchFamily="34" charset="77"/>
              </a:rPr>
              <a:t>Spurning eða vangaveltur sem ræddar eru í tali eða á næstu glærum</a:t>
            </a:r>
            <a:endParaRPr lang="en-IS" dirty="0"/>
          </a:p>
        </p:txBody>
      </p:sp>
      <p:sp>
        <p:nvSpPr>
          <p:cNvPr id="5" name="Slide Number Placeholder 4">
            <a:extLst>
              <a:ext uri="{FF2B5EF4-FFF2-40B4-BE49-F238E27FC236}">
                <a16:creationId xmlns:a16="http://schemas.microsoft.com/office/drawing/2014/main" id="{BDFE45FF-209A-B842-9701-7ABF878BC624}"/>
              </a:ext>
            </a:extLst>
          </p:cNvPr>
          <p:cNvSpPr>
            <a:spLocks noGrp="1"/>
          </p:cNvSpPr>
          <p:nvPr>
            <p:ph type="sldNum" sz="quarter" idx="12"/>
          </p:nvPr>
        </p:nvSpPr>
        <p:spPr/>
        <p:txBody>
          <a:bodyPr/>
          <a:lstStyle/>
          <a:p>
            <a:fld id="{0E8EA6E3-DFCC-4346-AC86-278F6818A09B}" type="slidenum">
              <a:rPr lang="en-IS" smtClean="0"/>
              <a:t>‹#›</a:t>
            </a:fld>
            <a:endParaRPr lang="en-IS"/>
          </a:p>
        </p:txBody>
      </p:sp>
      <p:sp>
        <p:nvSpPr>
          <p:cNvPr id="8" name="TextBox 7">
            <a:extLst>
              <a:ext uri="{FF2B5EF4-FFF2-40B4-BE49-F238E27FC236}">
                <a16:creationId xmlns:a16="http://schemas.microsoft.com/office/drawing/2014/main" id="{E294303E-65DD-4D42-B26E-D98C2D5F0FAB}"/>
              </a:ext>
            </a:extLst>
          </p:cNvPr>
          <p:cNvSpPr txBox="1"/>
          <p:nvPr userDrawn="1"/>
        </p:nvSpPr>
        <p:spPr>
          <a:xfrm>
            <a:off x="-2054268" y="-2317315"/>
            <a:ext cx="0" cy="0"/>
          </a:xfrm>
          <a:prstGeom prst="rect">
            <a:avLst/>
          </a:prstGeom>
        </p:spPr>
        <p:txBody>
          <a:bodyPr vert="horz" wrap="none" lIns="91440" tIns="45720" rIns="91440" bIns="45720" rtlCol="0">
            <a:normAutofit fontScale="25000" lnSpcReduction="20000"/>
          </a:bodyPr>
          <a:lstStyle/>
          <a:p>
            <a:pPr algn="l"/>
            <a:endParaRPr lang="en-IS" dirty="0"/>
          </a:p>
        </p:txBody>
      </p:sp>
    </p:spTree>
    <p:extLst>
      <p:ext uri="{BB962C8B-B14F-4D97-AF65-F5344CB8AC3E}">
        <p14:creationId xmlns:p14="http://schemas.microsoft.com/office/powerpoint/2010/main" val="340432536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Myndagrunnur-grát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990C33-D441-E846-9FF5-0CD92A60B144}"/>
              </a:ext>
            </a:extLst>
          </p:cNvPr>
          <p:cNvSpPr>
            <a:spLocks noGrp="1"/>
          </p:cNvSpPr>
          <p:nvPr>
            <p:ph type="sldNum" sz="quarter" idx="12"/>
          </p:nvPr>
        </p:nvSpPr>
        <p:spPr/>
        <p:txBody>
          <a:bodyPr/>
          <a:lstStyle/>
          <a:p>
            <a:fld id="{0E8EA6E3-DFCC-4346-AC86-278F6818A09B}" type="slidenum">
              <a:rPr lang="en-IS" smtClean="0"/>
              <a:t>‹#›</a:t>
            </a:fld>
            <a:endParaRPr lang="en-IS"/>
          </a:p>
        </p:txBody>
      </p:sp>
      <p:pic>
        <p:nvPicPr>
          <p:cNvPr id="6" name="Picture 5">
            <a:extLst>
              <a:ext uri="{FF2B5EF4-FFF2-40B4-BE49-F238E27FC236}">
                <a16:creationId xmlns:a16="http://schemas.microsoft.com/office/drawing/2014/main" id="{495E9532-9ECE-F443-96AC-AF4A3F5DFD3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94808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Myndagrunnur-raut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990C33-D441-E846-9FF5-0CD92A60B144}"/>
              </a:ext>
            </a:extLst>
          </p:cNvPr>
          <p:cNvSpPr>
            <a:spLocks noGrp="1"/>
          </p:cNvSpPr>
          <p:nvPr>
            <p:ph type="sldNum" sz="quarter" idx="12"/>
          </p:nvPr>
        </p:nvSpPr>
        <p:spPr/>
        <p:txBody>
          <a:bodyPr/>
          <a:lstStyle/>
          <a:p>
            <a:fld id="{0E8EA6E3-DFCC-4346-AC86-278F6818A09B}" type="slidenum">
              <a:rPr lang="en-IS" smtClean="0"/>
              <a:t>‹#›</a:t>
            </a:fld>
            <a:endParaRPr lang="en-IS"/>
          </a:p>
        </p:txBody>
      </p:sp>
      <p:pic>
        <p:nvPicPr>
          <p:cNvPr id="3" name="Picture 2" descr="Background pattern&#10;&#10;Description automatically generated">
            <a:extLst>
              <a:ext uri="{FF2B5EF4-FFF2-40B4-BE49-F238E27FC236}">
                <a16:creationId xmlns:a16="http://schemas.microsoft.com/office/drawing/2014/main" id="{2E30320C-3C7F-C642-A08A-4E13647875A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35047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Án merkingar">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B9DC974-ECA6-6848-8B39-3C588961E399}"/>
              </a:ext>
            </a:extLst>
          </p:cNvPr>
          <p:cNvSpPr>
            <a:spLocks noGrp="1"/>
          </p:cNvSpPr>
          <p:nvPr>
            <p:ph type="sldNum" sz="quarter" idx="12"/>
          </p:nvPr>
        </p:nvSpPr>
        <p:spPr/>
        <p:txBody>
          <a:bodyPr/>
          <a:lstStyle/>
          <a:p>
            <a:fld id="{0E8EA6E3-DFCC-4346-AC86-278F6818A09B}" type="slidenum">
              <a:rPr lang="en-IS" smtClean="0"/>
              <a:t>‹#›</a:t>
            </a:fld>
            <a:endParaRPr lang="en-IS"/>
          </a:p>
        </p:txBody>
      </p:sp>
    </p:spTree>
    <p:extLst>
      <p:ext uri="{BB962C8B-B14F-4D97-AF65-F5344CB8AC3E}">
        <p14:creationId xmlns:p14="http://schemas.microsoft.com/office/powerpoint/2010/main" val="1286894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kaskyggna - þakkir">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1628D829-4837-004F-9DA2-6B1F11B1F2B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BD159A63-768C-1945-96DC-5765C4FEB7A1}"/>
              </a:ext>
            </a:extLst>
          </p:cNvPr>
          <p:cNvSpPr/>
          <p:nvPr userDrawn="1"/>
        </p:nvSpPr>
        <p:spPr>
          <a:xfrm>
            <a:off x="2705622" y="1240077"/>
            <a:ext cx="6400800" cy="444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S"/>
          </a:p>
        </p:txBody>
      </p:sp>
      <p:sp>
        <p:nvSpPr>
          <p:cNvPr id="2" name="Title 1">
            <a:extLst>
              <a:ext uri="{FF2B5EF4-FFF2-40B4-BE49-F238E27FC236}">
                <a16:creationId xmlns:a16="http://schemas.microsoft.com/office/drawing/2014/main" id="{F341209C-08D1-894C-8504-FAB4030B5186}"/>
              </a:ext>
            </a:extLst>
          </p:cNvPr>
          <p:cNvSpPr>
            <a:spLocks noGrp="1"/>
          </p:cNvSpPr>
          <p:nvPr>
            <p:ph type="title" hasCustomPrompt="1"/>
          </p:nvPr>
        </p:nvSpPr>
        <p:spPr>
          <a:xfrm>
            <a:off x="3820906" y="1929008"/>
            <a:ext cx="3932237" cy="1027133"/>
          </a:xfrm>
          <a:prstGeom prst="rect">
            <a:avLst/>
          </a:prstGeom>
        </p:spPr>
        <p:txBody>
          <a:bodyPr anchor="b"/>
          <a:lstStyle>
            <a:lvl1pPr algn="ctr">
              <a:defRPr sz="4400"/>
            </a:lvl1pPr>
          </a:lstStyle>
          <a:p>
            <a:r>
              <a:rPr lang="en-GB" dirty="0" err="1"/>
              <a:t>Takk</a:t>
            </a:r>
            <a:r>
              <a:rPr lang="en-GB" dirty="0"/>
              <a:t> </a:t>
            </a:r>
            <a:r>
              <a:rPr lang="en-GB" dirty="0" err="1"/>
              <a:t>fyrir</a:t>
            </a:r>
            <a:endParaRPr lang="en-IS" dirty="0"/>
          </a:p>
        </p:txBody>
      </p:sp>
      <p:sp>
        <p:nvSpPr>
          <p:cNvPr id="4" name="Text Placeholder 3">
            <a:extLst>
              <a:ext uri="{FF2B5EF4-FFF2-40B4-BE49-F238E27FC236}">
                <a16:creationId xmlns:a16="http://schemas.microsoft.com/office/drawing/2014/main" id="{C0E53F7A-A498-E749-B852-E951B5009B70}"/>
              </a:ext>
            </a:extLst>
          </p:cNvPr>
          <p:cNvSpPr>
            <a:spLocks noGrp="1"/>
          </p:cNvSpPr>
          <p:nvPr>
            <p:ph type="body" sz="half" idx="2" hasCustomPrompt="1"/>
          </p:nvPr>
        </p:nvSpPr>
        <p:spPr>
          <a:xfrm>
            <a:off x="3519423" y="3948830"/>
            <a:ext cx="4710177" cy="1512518"/>
          </a:xfrm>
          <a:prstGeom prst="rect">
            <a:avLst/>
          </a:prstGeo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Nafn</a:t>
            </a:r>
            <a:endParaRPr lang="en-GB" dirty="0"/>
          </a:p>
          <a:p>
            <a:pPr lvl="0"/>
            <a:r>
              <a:rPr lang="en-GB" dirty="0" err="1"/>
              <a:t>Starfsheiti</a:t>
            </a:r>
            <a:r>
              <a:rPr lang="en-GB" dirty="0"/>
              <a:t> </a:t>
            </a:r>
            <a:r>
              <a:rPr lang="en-GB" dirty="0" err="1"/>
              <a:t>og</a:t>
            </a:r>
            <a:r>
              <a:rPr lang="en-GB" dirty="0"/>
              <a:t>/</a:t>
            </a:r>
            <a:r>
              <a:rPr lang="en-GB" dirty="0" err="1"/>
              <a:t>eða</a:t>
            </a:r>
            <a:r>
              <a:rPr lang="en-GB" dirty="0"/>
              <a:t> </a:t>
            </a:r>
            <a:r>
              <a:rPr lang="en-GB" dirty="0" err="1"/>
              <a:t>aðrir</a:t>
            </a:r>
            <a:r>
              <a:rPr lang="en-GB" dirty="0"/>
              <a:t> </a:t>
            </a:r>
            <a:r>
              <a:rPr lang="en-GB" dirty="0" err="1"/>
              <a:t>titlar</a:t>
            </a:r>
            <a:endParaRPr lang="en-GB" dirty="0"/>
          </a:p>
          <a:p>
            <a:pPr lvl="0"/>
            <a:r>
              <a:rPr lang="en-GB" dirty="0" err="1"/>
              <a:t>Netfang</a:t>
            </a:r>
            <a:r>
              <a:rPr lang="en-GB" dirty="0"/>
              <a:t> / </a:t>
            </a:r>
            <a:r>
              <a:rPr lang="en-GB" dirty="0" err="1"/>
              <a:t>veffang</a:t>
            </a:r>
            <a:endParaRPr lang="en-GB" dirty="0"/>
          </a:p>
        </p:txBody>
      </p:sp>
      <p:sp>
        <p:nvSpPr>
          <p:cNvPr id="7" name="Slide Number Placeholder 6">
            <a:extLst>
              <a:ext uri="{FF2B5EF4-FFF2-40B4-BE49-F238E27FC236}">
                <a16:creationId xmlns:a16="http://schemas.microsoft.com/office/drawing/2014/main" id="{852CB405-DBFE-6F45-8C7A-EEEBC7C6BE87}"/>
              </a:ext>
            </a:extLst>
          </p:cNvPr>
          <p:cNvSpPr>
            <a:spLocks noGrp="1"/>
          </p:cNvSpPr>
          <p:nvPr>
            <p:ph type="sldNum" sz="quarter" idx="12"/>
          </p:nvPr>
        </p:nvSpPr>
        <p:spPr/>
        <p:txBody>
          <a:bodyPr/>
          <a:lstStyle/>
          <a:p>
            <a:fld id="{0E8EA6E3-DFCC-4346-AC86-278F6818A09B}" type="slidenum">
              <a:rPr lang="en-IS" smtClean="0"/>
              <a:t>‹#›</a:t>
            </a:fld>
            <a:endParaRPr lang="en-IS"/>
          </a:p>
        </p:txBody>
      </p:sp>
      <p:sp>
        <p:nvSpPr>
          <p:cNvPr id="12" name="Rectangle 11">
            <a:extLst>
              <a:ext uri="{FF2B5EF4-FFF2-40B4-BE49-F238E27FC236}">
                <a16:creationId xmlns:a16="http://schemas.microsoft.com/office/drawing/2014/main" id="{EF2B048C-8E1F-0249-8B93-22A3390A28F0}"/>
              </a:ext>
            </a:extLst>
          </p:cNvPr>
          <p:cNvSpPr/>
          <p:nvPr userDrawn="1"/>
        </p:nvSpPr>
        <p:spPr>
          <a:xfrm>
            <a:off x="3519423" y="3657600"/>
            <a:ext cx="4797859" cy="112734"/>
          </a:xfrm>
          <a:prstGeom prst="rect">
            <a:avLst/>
          </a:prstGeom>
          <a:solidFill>
            <a:srgbClr val="E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S"/>
          </a:p>
        </p:txBody>
      </p:sp>
    </p:spTree>
    <p:extLst>
      <p:ext uri="{BB962C8B-B14F-4D97-AF65-F5344CB8AC3E}">
        <p14:creationId xmlns:p14="http://schemas.microsoft.com/office/powerpoint/2010/main" val="3420476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6F8A4C3-BBA3-274F-9B2C-06BDBDD92589}"/>
              </a:ext>
            </a:extLst>
          </p:cNvPr>
          <p:cNvSpPr>
            <a:spLocks noGrp="1"/>
          </p:cNvSpPr>
          <p:nvPr>
            <p:ph type="sldNum" sz="quarter" idx="4"/>
          </p:nvPr>
        </p:nvSpPr>
        <p:spPr>
          <a:xfrm>
            <a:off x="8610600" y="6492875"/>
            <a:ext cx="2743200" cy="365125"/>
          </a:xfrm>
          <a:prstGeom prst="rect">
            <a:avLst/>
          </a:prstGeom>
        </p:spPr>
        <p:txBody>
          <a:bodyPr vert="horz" lIns="91440" tIns="45720" rIns="91440" bIns="45720" rtlCol="0" anchor="ctr"/>
          <a:lstStyle>
            <a:lvl1pPr algn="r">
              <a:defRPr sz="1200">
                <a:solidFill>
                  <a:schemeClr val="bg1"/>
                </a:solidFill>
              </a:defRPr>
            </a:lvl1pPr>
          </a:lstStyle>
          <a:p>
            <a:fld id="{0E8EA6E3-DFCC-4346-AC86-278F6818A09B}" type="slidenum">
              <a:rPr lang="en-IS" smtClean="0"/>
              <a:pPr/>
              <a:t>‹#›</a:t>
            </a:fld>
            <a:endParaRPr lang="en-IS" dirty="0"/>
          </a:p>
        </p:txBody>
      </p:sp>
    </p:spTree>
    <p:extLst>
      <p:ext uri="{BB962C8B-B14F-4D97-AF65-F5344CB8AC3E}">
        <p14:creationId xmlns:p14="http://schemas.microsoft.com/office/powerpoint/2010/main" val="1662300219"/>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72" r:id="rId8"/>
    <p:sldLayoutId id="2147483656" r:id="rId9"/>
    <p:sldLayoutId id="2147483657" r:id="rId10"/>
  </p:sldLayoutIdLst>
  <p:txStyles>
    <p:titleStyle>
      <a:lvl1pPr algn="l" defTabSz="914400" rtl="0" eaLnBrk="1" latinLnBrk="0" hangingPunct="1">
        <a:lnSpc>
          <a:spcPct val="90000"/>
        </a:lnSpc>
        <a:spcBef>
          <a:spcPct val="0"/>
        </a:spcBef>
        <a:buNone/>
        <a:defRPr sz="4400" kern="1200">
          <a:solidFill>
            <a:schemeClr val="tx1"/>
          </a:solidFill>
          <a:latin typeface="PT Sans" panose="020B0503020203020204" pitchFamily="34"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PT Sans" panose="020B05030202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T Sans" panose="020B05030202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T Sans" panose="020B05030202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T Sans" panose="020B05030202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T Sans" panose="020B05030202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hyperlink" Target="https://www.akademia.is/akademian/stjorn/"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0556EE-9907-2C45-BD56-DC05F2444EB8}"/>
              </a:ext>
            </a:extLst>
          </p:cNvPr>
          <p:cNvSpPr>
            <a:spLocks noGrp="1"/>
          </p:cNvSpPr>
          <p:nvPr>
            <p:ph type="title"/>
          </p:nvPr>
        </p:nvSpPr>
        <p:spPr/>
        <p:txBody>
          <a:bodyPr/>
          <a:lstStyle/>
          <a:p>
            <a:r>
              <a:rPr lang="en-US" dirty="0" err="1"/>
              <a:t>Ársskýrsla</a:t>
            </a:r>
            <a:r>
              <a:rPr lang="en-US" dirty="0"/>
              <a:t> 2023</a:t>
            </a:r>
            <a:endParaRPr lang="en-IS" dirty="0"/>
          </a:p>
        </p:txBody>
      </p:sp>
      <p:sp>
        <p:nvSpPr>
          <p:cNvPr id="3" name="Subtitle 2">
            <a:extLst>
              <a:ext uri="{FF2B5EF4-FFF2-40B4-BE49-F238E27FC236}">
                <a16:creationId xmlns:a16="http://schemas.microsoft.com/office/drawing/2014/main" id="{4A7CE17E-38F6-C74D-BADA-51C7FFD9C9AE}"/>
              </a:ext>
            </a:extLst>
          </p:cNvPr>
          <p:cNvSpPr>
            <a:spLocks noGrp="1"/>
          </p:cNvSpPr>
          <p:nvPr>
            <p:ph type="subTitle" idx="4294967295"/>
          </p:nvPr>
        </p:nvSpPr>
        <p:spPr>
          <a:xfrm>
            <a:off x="4014951" y="3602038"/>
            <a:ext cx="6999287" cy="635000"/>
          </a:xfrm>
          <a:prstGeom prst="rect">
            <a:avLst/>
          </a:prstGeom>
        </p:spPr>
        <p:txBody>
          <a:bodyPr/>
          <a:lstStyle/>
          <a:p>
            <a:pPr algn="l"/>
            <a:r>
              <a:rPr lang="en-US" dirty="0" err="1">
                <a:latin typeface="PT Sans" panose="020B0503020203020204" pitchFamily="34" charset="77"/>
              </a:rPr>
              <a:t>Aðalfundur</a:t>
            </a:r>
            <a:r>
              <a:rPr lang="en-US" dirty="0">
                <a:latin typeface="PT Sans" panose="020B0503020203020204" pitchFamily="34" charset="77"/>
              </a:rPr>
              <a:t> 12. </a:t>
            </a:r>
            <a:r>
              <a:rPr lang="en-US" dirty="0" err="1">
                <a:latin typeface="PT Sans" panose="020B0503020203020204" pitchFamily="34" charset="77"/>
              </a:rPr>
              <a:t>júlí</a:t>
            </a:r>
            <a:r>
              <a:rPr lang="en-US" dirty="0">
                <a:latin typeface="PT Sans" panose="020B0503020203020204" pitchFamily="34" charset="77"/>
              </a:rPr>
              <a:t> 2024</a:t>
            </a:r>
          </a:p>
          <a:p>
            <a:pPr algn="l"/>
            <a:r>
              <a:rPr lang="en-US" sz="2000" dirty="0">
                <a:solidFill>
                  <a:schemeClr val="bg1">
                    <a:lumMod val="50000"/>
                  </a:schemeClr>
                </a:solidFill>
              </a:rPr>
              <a:t>Anna Þorbjörg </a:t>
            </a:r>
            <a:r>
              <a:rPr lang="en-US" sz="2000" dirty="0" err="1">
                <a:solidFill>
                  <a:schemeClr val="bg1">
                    <a:lumMod val="50000"/>
                  </a:schemeClr>
                </a:solidFill>
              </a:rPr>
              <a:t>Þorgrímsdóttir</a:t>
            </a:r>
            <a:endParaRPr lang="en-IS" sz="2000" dirty="0">
              <a:solidFill>
                <a:schemeClr val="bg1">
                  <a:lumMod val="50000"/>
                </a:schemeClr>
              </a:solidFill>
              <a:latin typeface="PT Sans" panose="020B0503020203020204" pitchFamily="34" charset="77"/>
            </a:endParaRPr>
          </a:p>
        </p:txBody>
      </p:sp>
      <p:pic>
        <p:nvPicPr>
          <p:cNvPr id="6" name="Picture 5" descr="Logo&#10;&#10;Description automatically generated">
            <a:extLst>
              <a:ext uri="{FF2B5EF4-FFF2-40B4-BE49-F238E27FC236}">
                <a16:creationId xmlns:a16="http://schemas.microsoft.com/office/drawing/2014/main" id="{0B0DBB8C-3466-6040-80CA-22998AE1CFB1}"/>
              </a:ext>
            </a:extLst>
          </p:cNvPr>
          <p:cNvPicPr>
            <a:picLocks noChangeAspect="1"/>
          </p:cNvPicPr>
          <p:nvPr/>
        </p:nvPicPr>
        <p:blipFill>
          <a:blip r:embed="rId4"/>
          <a:stretch>
            <a:fillRect/>
          </a:stretch>
        </p:blipFill>
        <p:spPr>
          <a:xfrm>
            <a:off x="747566" y="2111098"/>
            <a:ext cx="2731358" cy="2731358"/>
          </a:xfrm>
          <a:prstGeom prst="rect">
            <a:avLst/>
          </a:prstGeom>
        </p:spPr>
      </p:pic>
    </p:spTree>
    <p:extLst>
      <p:ext uri="{BB962C8B-B14F-4D97-AF65-F5344CB8AC3E}">
        <p14:creationId xmlns:p14="http://schemas.microsoft.com/office/powerpoint/2010/main" val="171705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A9534-D13A-4F09-5A69-86F878A3D8C1}"/>
              </a:ext>
            </a:extLst>
          </p:cNvPr>
          <p:cNvSpPr>
            <a:spLocks noGrp="1"/>
          </p:cNvSpPr>
          <p:nvPr>
            <p:ph type="title"/>
          </p:nvPr>
        </p:nvSpPr>
        <p:spPr/>
        <p:txBody>
          <a:bodyPr/>
          <a:lstStyle/>
          <a:p>
            <a:r>
              <a:rPr lang="en-US" dirty="0" err="1"/>
              <a:t>Stjórn</a:t>
            </a:r>
            <a:r>
              <a:rPr lang="en-US" dirty="0"/>
              <a:t> RA ses</a:t>
            </a:r>
            <a:endParaRPr lang="is-IS" dirty="0"/>
          </a:p>
        </p:txBody>
      </p:sp>
      <p:sp>
        <p:nvSpPr>
          <p:cNvPr id="3" name="Content Placeholder 2">
            <a:extLst>
              <a:ext uri="{FF2B5EF4-FFF2-40B4-BE49-F238E27FC236}">
                <a16:creationId xmlns:a16="http://schemas.microsoft.com/office/drawing/2014/main" id="{A99B1BDE-9042-85C3-2FAA-3E45E2EBC265}"/>
              </a:ext>
            </a:extLst>
          </p:cNvPr>
          <p:cNvSpPr>
            <a:spLocks noGrp="1"/>
          </p:cNvSpPr>
          <p:nvPr>
            <p:ph sz="half" idx="1"/>
          </p:nvPr>
        </p:nvSpPr>
        <p:spPr>
          <a:xfrm>
            <a:off x="838199" y="1825625"/>
            <a:ext cx="10165915" cy="4351338"/>
          </a:xfrm>
        </p:spPr>
        <p:txBody>
          <a:bodyPr/>
          <a:lstStyle/>
          <a:p>
            <a:r>
              <a:rPr lang="is-IS" sz="1600" dirty="0"/>
              <a:t>Lilja Hjartardóttir, formaður</a:t>
            </a:r>
          </a:p>
          <a:p>
            <a:r>
              <a:rPr lang="is-IS" sz="1600" dirty="0"/>
              <a:t>Ólöf Anna Jóhannsdóttir, varaformaður</a:t>
            </a:r>
          </a:p>
          <a:p>
            <a:r>
              <a:rPr lang="is-IS" sz="1600" dirty="0"/>
              <a:t>Þorleifur Hauksson, ritari</a:t>
            </a:r>
          </a:p>
          <a:p>
            <a:r>
              <a:rPr lang="is-IS" sz="1600" dirty="0"/>
              <a:t>Gylfi Gunnlaugsson, gjaldkeri</a:t>
            </a:r>
          </a:p>
          <a:p>
            <a:r>
              <a:rPr lang="is-IS" sz="1600" dirty="0"/>
              <a:t>Unnur G. Óttarsdóttir, meðstjórnandi</a:t>
            </a:r>
          </a:p>
          <a:p>
            <a:r>
              <a:rPr lang="is-IS" sz="1600" dirty="0"/>
              <a:t>Ingunn Ásdísardóttir, varamaður</a:t>
            </a:r>
          </a:p>
          <a:p>
            <a:r>
              <a:rPr lang="is-IS" sz="1600" dirty="0"/>
              <a:t>Bára Baldursdóttir, varamaður</a:t>
            </a:r>
          </a:p>
        </p:txBody>
      </p:sp>
      <p:sp>
        <p:nvSpPr>
          <p:cNvPr id="14" name="TextBox 13">
            <a:extLst>
              <a:ext uri="{FF2B5EF4-FFF2-40B4-BE49-F238E27FC236}">
                <a16:creationId xmlns:a16="http://schemas.microsoft.com/office/drawing/2014/main" id="{17625905-0B8B-77F4-C895-F0E149093087}"/>
              </a:ext>
            </a:extLst>
          </p:cNvPr>
          <p:cNvSpPr txBox="1"/>
          <p:nvPr/>
        </p:nvSpPr>
        <p:spPr>
          <a:xfrm>
            <a:off x="884145" y="5031175"/>
            <a:ext cx="4314156" cy="979894"/>
          </a:xfrm>
          <a:prstGeom prst="rect">
            <a:avLst/>
          </a:prstGeom>
          <a:solidFill>
            <a:schemeClr val="bg2">
              <a:lumMod val="90000"/>
            </a:schemeClr>
          </a:solidFill>
        </p:spPr>
        <p:txBody>
          <a:bodyPr vert="horz" wrap="square" lIns="91440" tIns="45720" rIns="91440" bIns="45720" rtlCol="0">
            <a:normAutofit lnSpcReduction="10000"/>
          </a:bodyPr>
          <a:lstStyle/>
          <a:p>
            <a:pPr algn="l"/>
            <a:endParaRPr lang="en-US" sz="1200" dirty="0"/>
          </a:p>
          <a:p>
            <a:pPr algn="l"/>
            <a:r>
              <a:rPr lang="en-US" sz="1200" dirty="0"/>
              <a:t>!</a:t>
            </a:r>
          </a:p>
          <a:p>
            <a:pPr algn="l"/>
            <a:r>
              <a:rPr lang="en-US" sz="1200" dirty="0" err="1"/>
              <a:t>Stjórn</a:t>
            </a:r>
            <a:r>
              <a:rPr lang="en-US" sz="1200" dirty="0"/>
              <a:t> </a:t>
            </a:r>
            <a:r>
              <a:rPr lang="en-US" sz="1200" dirty="0" err="1"/>
              <a:t>fundaði</a:t>
            </a:r>
            <a:r>
              <a:rPr lang="en-US" sz="1200" dirty="0"/>
              <a:t> 15 </a:t>
            </a:r>
            <a:r>
              <a:rPr lang="en-US" sz="1200" dirty="0" err="1"/>
              <a:t>sinnum</a:t>
            </a:r>
            <a:r>
              <a:rPr lang="en-US" sz="1200" dirty="0"/>
              <a:t> á </a:t>
            </a:r>
            <a:r>
              <a:rPr lang="en-US" sz="1200" dirty="0" err="1"/>
              <a:t>starfsárinu</a:t>
            </a:r>
            <a:r>
              <a:rPr lang="en-US" sz="1200" dirty="0"/>
              <a:t>, </a:t>
            </a:r>
            <a:r>
              <a:rPr lang="en-US" sz="1200" dirty="0" err="1"/>
              <a:t>að</a:t>
            </a:r>
            <a:r>
              <a:rPr lang="en-US" sz="1200" dirty="0"/>
              <a:t> </a:t>
            </a:r>
            <a:r>
              <a:rPr lang="en-US" sz="1200" dirty="0" err="1"/>
              <a:t>meðaltali</a:t>
            </a:r>
            <a:r>
              <a:rPr lang="en-US" sz="1200" dirty="0"/>
              <a:t> 2 </a:t>
            </a:r>
            <a:r>
              <a:rPr lang="en-US" sz="1200" dirty="0" err="1"/>
              <a:t>klst</a:t>
            </a:r>
            <a:r>
              <a:rPr lang="en-US" sz="1200" dirty="0"/>
              <a:t> í </a:t>
            </a:r>
            <a:r>
              <a:rPr lang="en-US" sz="1200" dirty="0" err="1"/>
              <a:t>senn</a:t>
            </a:r>
            <a:r>
              <a:rPr lang="en-US" sz="1200" dirty="0"/>
              <a:t>.</a:t>
            </a:r>
          </a:p>
          <a:p>
            <a:pPr algn="l"/>
            <a:r>
              <a:rPr lang="en-US" sz="1200" dirty="0" err="1"/>
              <a:t>Framkvæmdastjóri</a:t>
            </a:r>
            <a:r>
              <a:rPr lang="en-US" sz="1200" dirty="0"/>
              <a:t> sat </a:t>
            </a:r>
            <a:r>
              <a:rPr lang="en-US" sz="1200" dirty="0" err="1"/>
              <a:t>fundina</a:t>
            </a:r>
            <a:r>
              <a:rPr lang="en-US" sz="1200" dirty="0"/>
              <a:t> </a:t>
            </a:r>
            <a:r>
              <a:rPr lang="en-US" sz="1200" dirty="0" err="1"/>
              <a:t>og</a:t>
            </a:r>
            <a:r>
              <a:rPr lang="en-US" sz="1200" dirty="0"/>
              <a:t> </a:t>
            </a:r>
            <a:r>
              <a:rPr lang="en-US" sz="1200" dirty="0" err="1"/>
              <a:t>einnig</a:t>
            </a:r>
            <a:r>
              <a:rPr lang="en-US" sz="1200" dirty="0"/>
              <a:t> </a:t>
            </a:r>
            <a:r>
              <a:rPr lang="en-US" sz="1200" dirty="0" err="1"/>
              <a:t>þjónustufulltrúi</a:t>
            </a:r>
            <a:r>
              <a:rPr lang="en-US" sz="1200" dirty="0"/>
              <a:t>/</a:t>
            </a:r>
            <a:r>
              <a:rPr lang="en-US" sz="1200" dirty="0" err="1"/>
              <a:t>skrifstofustjóri</a:t>
            </a:r>
            <a:r>
              <a:rPr lang="en-US" sz="1200" dirty="0"/>
              <a:t>.</a:t>
            </a:r>
          </a:p>
          <a:p>
            <a:pPr algn="l"/>
            <a:endParaRPr lang="is-IS" sz="1200" dirty="0"/>
          </a:p>
        </p:txBody>
      </p:sp>
      <p:pic>
        <p:nvPicPr>
          <p:cNvPr id="13" name="Mynd 12">
            <a:extLst>
              <a:ext uri="{FF2B5EF4-FFF2-40B4-BE49-F238E27FC236}">
                <a16:creationId xmlns:a16="http://schemas.microsoft.com/office/drawing/2014/main" id="{E6337FF5-D3AF-B522-85E0-F61DB49AB0AA}"/>
              </a:ext>
            </a:extLst>
          </p:cNvPr>
          <p:cNvPicPr>
            <a:picLocks noChangeAspect="1"/>
          </p:cNvPicPr>
          <p:nvPr/>
        </p:nvPicPr>
        <p:blipFill rotWithShape="1">
          <a:blip r:embed="rId2"/>
          <a:srcRect l="10383" t="8986" r="47810" b="20207"/>
          <a:stretch/>
        </p:blipFill>
        <p:spPr>
          <a:xfrm>
            <a:off x="8169603" y="1212385"/>
            <a:ext cx="1349078" cy="1544280"/>
          </a:xfrm>
          <a:prstGeom prst="rect">
            <a:avLst/>
          </a:prstGeom>
        </p:spPr>
      </p:pic>
      <p:pic>
        <p:nvPicPr>
          <p:cNvPr id="7" name="Mynd 6">
            <a:extLst>
              <a:ext uri="{FF2B5EF4-FFF2-40B4-BE49-F238E27FC236}">
                <a16:creationId xmlns:a16="http://schemas.microsoft.com/office/drawing/2014/main" id="{A04ECD22-B18C-9A50-8981-7357887A2E63}"/>
              </a:ext>
            </a:extLst>
          </p:cNvPr>
          <p:cNvPicPr>
            <a:picLocks noChangeAspect="1"/>
          </p:cNvPicPr>
          <p:nvPr/>
        </p:nvPicPr>
        <p:blipFill rotWithShape="1">
          <a:blip r:embed="rId3"/>
          <a:srcRect l="25182" t="10175" r="29287"/>
          <a:stretch/>
        </p:blipFill>
        <p:spPr>
          <a:xfrm>
            <a:off x="7110190" y="2407518"/>
            <a:ext cx="1349078" cy="1998832"/>
          </a:xfrm>
          <a:prstGeom prst="rect">
            <a:avLst/>
          </a:prstGeom>
        </p:spPr>
      </p:pic>
      <p:pic>
        <p:nvPicPr>
          <p:cNvPr id="8" name="Mynd 7">
            <a:extLst>
              <a:ext uri="{FF2B5EF4-FFF2-40B4-BE49-F238E27FC236}">
                <a16:creationId xmlns:a16="http://schemas.microsoft.com/office/drawing/2014/main" id="{A542BD09-AF1C-7A56-9FB4-BE4549CF9A87}"/>
              </a:ext>
            </a:extLst>
          </p:cNvPr>
          <p:cNvPicPr>
            <a:picLocks noChangeAspect="1"/>
          </p:cNvPicPr>
          <p:nvPr/>
        </p:nvPicPr>
        <p:blipFill>
          <a:blip r:embed="rId4"/>
          <a:stretch>
            <a:fillRect/>
          </a:stretch>
        </p:blipFill>
        <p:spPr>
          <a:xfrm>
            <a:off x="5974619" y="4620790"/>
            <a:ext cx="1488393" cy="1488393"/>
          </a:xfrm>
          <a:prstGeom prst="rect">
            <a:avLst/>
          </a:prstGeom>
        </p:spPr>
      </p:pic>
      <p:pic>
        <p:nvPicPr>
          <p:cNvPr id="9" name="Mynd 8">
            <a:extLst>
              <a:ext uri="{FF2B5EF4-FFF2-40B4-BE49-F238E27FC236}">
                <a16:creationId xmlns:a16="http://schemas.microsoft.com/office/drawing/2014/main" id="{43882F46-A472-57BA-841B-7C37A66E216A}"/>
              </a:ext>
            </a:extLst>
          </p:cNvPr>
          <p:cNvPicPr>
            <a:picLocks noChangeAspect="1"/>
          </p:cNvPicPr>
          <p:nvPr/>
        </p:nvPicPr>
        <p:blipFill>
          <a:blip r:embed="rId5"/>
          <a:stretch>
            <a:fillRect/>
          </a:stretch>
        </p:blipFill>
        <p:spPr>
          <a:xfrm>
            <a:off x="8928604" y="4618535"/>
            <a:ext cx="2653875" cy="1486170"/>
          </a:xfrm>
          <a:prstGeom prst="rect">
            <a:avLst/>
          </a:prstGeom>
        </p:spPr>
      </p:pic>
      <p:pic>
        <p:nvPicPr>
          <p:cNvPr id="1026" name="Picture 2" descr="Útvarpsþættir Lilju Hartardóttur endurfluttir í RÚV - ReykjavíkurAkademían">
            <a:extLst>
              <a:ext uri="{FF2B5EF4-FFF2-40B4-BE49-F238E27FC236}">
                <a16:creationId xmlns:a16="http://schemas.microsoft.com/office/drawing/2014/main" id="{072A0581-8959-A37A-D1AE-F0D6DE55F4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30112" y="1226612"/>
            <a:ext cx="2043749" cy="21142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B3FF63F-55E9-81E1-3C80-00D6DDE6BBC9}"/>
              </a:ext>
            </a:extLst>
          </p:cNvPr>
          <p:cNvPicPr>
            <a:picLocks noChangeAspect="1"/>
          </p:cNvPicPr>
          <p:nvPr/>
        </p:nvPicPr>
        <p:blipFill>
          <a:blip r:embed="rId7"/>
          <a:stretch>
            <a:fillRect/>
          </a:stretch>
        </p:blipFill>
        <p:spPr>
          <a:xfrm>
            <a:off x="8927502" y="3057734"/>
            <a:ext cx="1491650" cy="1325563"/>
          </a:xfrm>
          <a:prstGeom prst="rect">
            <a:avLst/>
          </a:prstGeom>
        </p:spPr>
      </p:pic>
      <p:pic>
        <p:nvPicPr>
          <p:cNvPr id="10" name="Mynd 9">
            <a:extLst>
              <a:ext uri="{FF2B5EF4-FFF2-40B4-BE49-F238E27FC236}">
                <a16:creationId xmlns:a16="http://schemas.microsoft.com/office/drawing/2014/main" id="{A8D525BA-4947-E3DE-8EB2-F89617B59A30}"/>
              </a:ext>
            </a:extLst>
          </p:cNvPr>
          <p:cNvPicPr>
            <a:picLocks noChangeAspect="1"/>
          </p:cNvPicPr>
          <p:nvPr/>
        </p:nvPicPr>
        <p:blipFill>
          <a:blip r:embed="rId8"/>
          <a:stretch>
            <a:fillRect/>
          </a:stretch>
        </p:blipFill>
        <p:spPr>
          <a:xfrm>
            <a:off x="7551441" y="4618535"/>
            <a:ext cx="1356427" cy="1486171"/>
          </a:xfrm>
          <a:prstGeom prst="rect">
            <a:avLst/>
          </a:prstGeom>
        </p:spPr>
      </p:pic>
    </p:spTree>
    <p:extLst>
      <p:ext uri="{BB962C8B-B14F-4D97-AF65-F5344CB8AC3E}">
        <p14:creationId xmlns:p14="http://schemas.microsoft.com/office/powerpoint/2010/main" val="2740933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Mynd 17">
            <a:extLst>
              <a:ext uri="{FF2B5EF4-FFF2-40B4-BE49-F238E27FC236}">
                <a16:creationId xmlns:a16="http://schemas.microsoft.com/office/drawing/2014/main" id="{84FD4041-F252-2384-F29B-952B23633D87}"/>
              </a:ext>
            </a:extLst>
          </p:cNvPr>
          <p:cNvPicPr>
            <a:picLocks noChangeAspect="1"/>
          </p:cNvPicPr>
          <p:nvPr/>
        </p:nvPicPr>
        <p:blipFill>
          <a:blip r:embed="rId2"/>
          <a:stretch>
            <a:fillRect/>
          </a:stretch>
        </p:blipFill>
        <p:spPr>
          <a:xfrm>
            <a:off x="9373418" y="5035870"/>
            <a:ext cx="964201" cy="943497"/>
          </a:xfrm>
          <a:prstGeom prst="rect">
            <a:avLst/>
          </a:prstGeom>
        </p:spPr>
      </p:pic>
      <p:sp>
        <p:nvSpPr>
          <p:cNvPr id="2" name="Title 1">
            <a:extLst>
              <a:ext uri="{FF2B5EF4-FFF2-40B4-BE49-F238E27FC236}">
                <a16:creationId xmlns:a16="http://schemas.microsoft.com/office/drawing/2014/main" id="{B3DCDD45-F598-3C33-0952-5FA212F28AE8}"/>
              </a:ext>
            </a:extLst>
          </p:cNvPr>
          <p:cNvSpPr>
            <a:spLocks noGrp="1"/>
          </p:cNvSpPr>
          <p:nvPr>
            <p:ph type="title"/>
          </p:nvPr>
        </p:nvSpPr>
        <p:spPr/>
        <p:txBody>
          <a:bodyPr/>
          <a:lstStyle/>
          <a:p>
            <a:r>
              <a:rPr lang="en-US" dirty="0" err="1"/>
              <a:t>Starfsfólk</a:t>
            </a:r>
            <a:r>
              <a:rPr lang="en-US" dirty="0"/>
              <a:t> </a:t>
            </a:r>
            <a:r>
              <a:rPr lang="en-US" dirty="0" err="1"/>
              <a:t>og</a:t>
            </a:r>
            <a:r>
              <a:rPr lang="en-US" dirty="0"/>
              <a:t> </a:t>
            </a:r>
            <a:r>
              <a:rPr lang="en-US" dirty="0" err="1"/>
              <a:t>verkefnisstjórar</a:t>
            </a:r>
            <a:endParaRPr lang="is-IS" dirty="0"/>
          </a:p>
        </p:txBody>
      </p:sp>
      <p:sp>
        <p:nvSpPr>
          <p:cNvPr id="3" name="Content Placeholder 2">
            <a:extLst>
              <a:ext uri="{FF2B5EF4-FFF2-40B4-BE49-F238E27FC236}">
                <a16:creationId xmlns:a16="http://schemas.microsoft.com/office/drawing/2014/main" id="{A9A996D2-9A9C-1A23-8603-EAEBDFEA6768}"/>
              </a:ext>
            </a:extLst>
          </p:cNvPr>
          <p:cNvSpPr>
            <a:spLocks noGrp="1"/>
          </p:cNvSpPr>
          <p:nvPr>
            <p:ph sz="half" idx="1"/>
          </p:nvPr>
        </p:nvSpPr>
        <p:spPr>
          <a:xfrm>
            <a:off x="800622" y="1825625"/>
            <a:ext cx="10309964" cy="4351338"/>
          </a:xfrm>
        </p:spPr>
        <p:txBody>
          <a:bodyPr/>
          <a:lstStyle/>
          <a:p>
            <a:r>
              <a:rPr lang="en-US" sz="1400" dirty="0"/>
              <a:t>Anna Þorbjörg Þorgrímsdóttir,</a:t>
            </a:r>
            <a:br>
              <a:rPr lang="en-US" sz="1400" dirty="0"/>
            </a:br>
            <a:r>
              <a:rPr lang="en-US" sz="2000" dirty="0" err="1"/>
              <a:t>Framkvæmdastjóri</a:t>
            </a:r>
            <a:endParaRPr lang="en-US" sz="2000" dirty="0"/>
          </a:p>
          <a:p>
            <a:r>
              <a:rPr lang="en-US" sz="1400" dirty="0"/>
              <a:t>Linda </a:t>
            </a:r>
            <a:r>
              <a:rPr lang="en-US" sz="1400" dirty="0" err="1"/>
              <a:t>Guðlaugsdóttir</a:t>
            </a:r>
            <a:r>
              <a:rPr lang="en-US" sz="1400" dirty="0"/>
              <a:t> </a:t>
            </a:r>
            <a:br>
              <a:rPr lang="en-US" sz="1400" dirty="0"/>
            </a:br>
            <a:r>
              <a:rPr lang="en-US" sz="2000" dirty="0" err="1"/>
              <a:t>Starfsmaður</a:t>
            </a:r>
            <a:r>
              <a:rPr lang="en-US" sz="2000" dirty="0"/>
              <a:t> á </a:t>
            </a:r>
            <a:r>
              <a:rPr lang="en-US" sz="2000" dirty="0" err="1"/>
              <a:t>skrifstofu</a:t>
            </a:r>
            <a:endParaRPr lang="en-US" sz="2000" dirty="0"/>
          </a:p>
          <a:p>
            <a:r>
              <a:rPr lang="en-US" sz="1400" dirty="0"/>
              <a:t>Álfheiður </a:t>
            </a:r>
            <a:r>
              <a:rPr lang="en-US" sz="1400" dirty="0" err="1"/>
              <a:t>Sigurðardóttir</a:t>
            </a:r>
            <a:br>
              <a:rPr lang="en-US" sz="1400" dirty="0"/>
            </a:br>
            <a:r>
              <a:rPr lang="en-US" sz="2000" dirty="0" err="1"/>
              <a:t>Skrifstofustjóri</a:t>
            </a:r>
            <a:endParaRPr lang="en-US" sz="2000" dirty="0"/>
          </a:p>
          <a:p>
            <a:r>
              <a:rPr lang="en-US" sz="1400" dirty="0"/>
              <a:t>Atli </a:t>
            </a:r>
            <a:r>
              <a:rPr lang="en-US" sz="1400" dirty="0" err="1"/>
              <a:t>Antonsson</a:t>
            </a:r>
            <a:br>
              <a:rPr lang="en-US" sz="1400" dirty="0"/>
            </a:br>
            <a:r>
              <a:rPr lang="en-US" sz="2000" dirty="0" err="1"/>
              <a:t>Verkefnisstjóri</a:t>
            </a:r>
            <a:r>
              <a:rPr lang="en-US" sz="2000" dirty="0"/>
              <a:t> </a:t>
            </a:r>
            <a:r>
              <a:rPr lang="en-US" sz="2000" dirty="0" err="1"/>
              <a:t>rannsókna</a:t>
            </a:r>
            <a:endParaRPr lang="en-US" sz="2000" dirty="0"/>
          </a:p>
          <a:p>
            <a:r>
              <a:rPr lang="en-US" sz="1400" dirty="0" err="1"/>
              <a:t>Þór</a:t>
            </a:r>
            <a:r>
              <a:rPr lang="en-US" sz="1400" dirty="0"/>
              <a:t> Martinsson</a:t>
            </a:r>
            <a:br>
              <a:rPr lang="en-US" sz="1400" dirty="0"/>
            </a:br>
            <a:r>
              <a:rPr lang="en-US" sz="2000" dirty="0" err="1"/>
              <a:t>Kynningarfulltrúi</a:t>
            </a:r>
            <a:endParaRPr lang="en-US" sz="2000" dirty="0"/>
          </a:p>
          <a:p>
            <a:r>
              <a:rPr lang="en-US" sz="1400" dirty="0" err="1"/>
              <a:t>Sigurgeir</a:t>
            </a:r>
            <a:r>
              <a:rPr lang="en-US" sz="1400" dirty="0"/>
              <a:t> Finnsson</a:t>
            </a:r>
            <a:br>
              <a:rPr lang="en-US" sz="1400" dirty="0"/>
            </a:br>
            <a:r>
              <a:rPr lang="en-US" sz="2000" dirty="0" err="1"/>
              <a:t>Forstöðumaður</a:t>
            </a:r>
            <a:r>
              <a:rPr lang="en-US" sz="2000" dirty="0"/>
              <a:t> </a:t>
            </a:r>
            <a:br>
              <a:rPr lang="en-US" sz="2000" dirty="0"/>
            </a:br>
            <a:r>
              <a:rPr lang="en-US" sz="2000" dirty="0" err="1"/>
              <a:t>Bókasafns</a:t>
            </a:r>
            <a:r>
              <a:rPr lang="en-US" sz="2000" dirty="0"/>
              <a:t> </a:t>
            </a:r>
            <a:r>
              <a:rPr lang="en-US" sz="2000" dirty="0" err="1"/>
              <a:t>Dagsbrúnar</a:t>
            </a:r>
            <a:br>
              <a:rPr lang="en-US" sz="1400" dirty="0"/>
            </a:br>
            <a:endParaRPr lang="en-US" sz="2000" dirty="0"/>
          </a:p>
        </p:txBody>
      </p:sp>
      <p:sp>
        <p:nvSpPr>
          <p:cNvPr id="5" name="TextBox 4">
            <a:extLst>
              <a:ext uri="{FF2B5EF4-FFF2-40B4-BE49-F238E27FC236}">
                <a16:creationId xmlns:a16="http://schemas.microsoft.com/office/drawing/2014/main" id="{80A50071-C860-299B-988C-58A9302904F3}"/>
              </a:ext>
            </a:extLst>
          </p:cNvPr>
          <p:cNvSpPr txBox="1"/>
          <p:nvPr/>
        </p:nvSpPr>
        <p:spPr>
          <a:xfrm>
            <a:off x="5639844" y="2971800"/>
            <a:ext cx="914400" cy="914400"/>
          </a:xfrm>
          <a:prstGeom prst="rect">
            <a:avLst/>
          </a:prstGeom>
        </p:spPr>
        <p:txBody>
          <a:bodyPr vert="horz" wrap="square" lIns="91440" tIns="45720" rIns="91440" bIns="45720" rtlCol="0">
            <a:normAutofit/>
          </a:bodyPr>
          <a:lstStyle/>
          <a:p>
            <a:pPr algn="l"/>
            <a:endParaRPr lang="is-IS" dirty="0"/>
          </a:p>
        </p:txBody>
      </p:sp>
      <p:sp>
        <p:nvSpPr>
          <p:cNvPr id="6" name="TextBox 5">
            <a:extLst>
              <a:ext uri="{FF2B5EF4-FFF2-40B4-BE49-F238E27FC236}">
                <a16:creationId xmlns:a16="http://schemas.microsoft.com/office/drawing/2014/main" id="{64112077-4DDB-81F2-7CA2-384D6BAB1B09}"/>
              </a:ext>
            </a:extLst>
          </p:cNvPr>
          <p:cNvSpPr txBox="1"/>
          <p:nvPr/>
        </p:nvSpPr>
        <p:spPr>
          <a:xfrm>
            <a:off x="4139074" y="4392745"/>
            <a:ext cx="4514456" cy="643125"/>
          </a:xfrm>
          <a:prstGeom prst="rect">
            <a:avLst/>
          </a:prstGeom>
        </p:spPr>
        <p:txBody>
          <a:bodyPr vert="horz" wrap="square" lIns="91440" tIns="45720" rIns="91440" bIns="45720" rtlCol="0">
            <a:normAutofit/>
          </a:bodyPr>
          <a:lstStyle/>
          <a:p>
            <a:pPr algn="l"/>
            <a:endParaRPr lang="is-IS" dirty="0"/>
          </a:p>
        </p:txBody>
      </p:sp>
      <p:sp>
        <p:nvSpPr>
          <p:cNvPr id="7" name="TextBox 6">
            <a:extLst>
              <a:ext uri="{FF2B5EF4-FFF2-40B4-BE49-F238E27FC236}">
                <a16:creationId xmlns:a16="http://schemas.microsoft.com/office/drawing/2014/main" id="{FE2F686F-E25B-4F91-7F9D-1BB66EA842D5}"/>
              </a:ext>
            </a:extLst>
          </p:cNvPr>
          <p:cNvSpPr txBox="1"/>
          <p:nvPr/>
        </p:nvSpPr>
        <p:spPr>
          <a:xfrm>
            <a:off x="6554244" y="3429000"/>
            <a:ext cx="914400" cy="914400"/>
          </a:xfrm>
          <a:prstGeom prst="rect">
            <a:avLst/>
          </a:prstGeom>
        </p:spPr>
        <p:txBody>
          <a:bodyPr vert="horz" wrap="none" lIns="91440" tIns="45720" rIns="91440" bIns="45720" rtlCol="0">
            <a:normAutofit/>
          </a:bodyPr>
          <a:lstStyle/>
          <a:p>
            <a:pPr algn="l"/>
            <a:endParaRPr lang="is-IS" dirty="0"/>
          </a:p>
        </p:txBody>
      </p:sp>
      <p:sp>
        <p:nvSpPr>
          <p:cNvPr id="8" name="TextBox 7">
            <a:extLst>
              <a:ext uri="{FF2B5EF4-FFF2-40B4-BE49-F238E27FC236}">
                <a16:creationId xmlns:a16="http://schemas.microsoft.com/office/drawing/2014/main" id="{1AA32756-F070-1777-9DCD-C37642EA12E7}"/>
              </a:ext>
            </a:extLst>
          </p:cNvPr>
          <p:cNvSpPr txBox="1"/>
          <p:nvPr/>
        </p:nvSpPr>
        <p:spPr>
          <a:xfrm>
            <a:off x="5639844" y="2971800"/>
            <a:ext cx="914400" cy="914400"/>
          </a:xfrm>
          <a:prstGeom prst="rect">
            <a:avLst/>
          </a:prstGeom>
        </p:spPr>
        <p:txBody>
          <a:bodyPr vert="horz" wrap="square" lIns="91440" tIns="45720" rIns="91440" bIns="45720" rtlCol="0">
            <a:normAutofit/>
          </a:bodyPr>
          <a:lstStyle/>
          <a:p>
            <a:pPr algn="l"/>
            <a:endParaRPr lang="is-IS" dirty="0"/>
          </a:p>
        </p:txBody>
      </p:sp>
      <p:sp>
        <p:nvSpPr>
          <p:cNvPr id="9" name="TextBox 8">
            <a:extLst>
              <a:ext uri="{FF2B5EF4-FFF2-40B4-BE49-F238E27FC236}">
                <a16:creationId xmlns:a16="http://schemas.microsoft.com/office/drawing/2014/main" id="{59967CBB-E4A1-E9EE-CA77-B1973BBF43B7}"/>
              </a:ext>
            </a:extLst>
          </p:cNvPr>
          <p:cNvSpPr txBox="1"/>
          <p:nvPr/>
        </p:nvSpPr>
        <p:spPr>
          <a:xfrm>
            <a:off x="5639844" y="2971800"/>
            <a:ext cx="914400" cy="914400"/>
          </a:xfrm>
          <a:prstGeom prst="rect">
            <a:avLst/>
          </a:prstGeom>
        </p:spPr>
        <p:txBody>
          <a:bodyPr vert="horz" wrap="square" lIns="91440" tIns="45720" rIns="91440" bIns="45720" rtlCol="0">
            <a:normAutofit/>
          </a:bodyPr>
          <a:lstStyle/>
          <a:p>
            <a:pPr algn="l"/>
            <a:endParaRPr lang="is-IS" dirty="0"/>
          </a:p>
        </p:txBody>
      </p:sp>
      <p:pic>
        <p:nvPicPr>
          <p:cNvPr id="16" name="Picture 15">
            <a:extLst>
              <a:ext uri="{FF2B5EF4-FFF2-40B4-BE49-F238E27FC236}">
                <a16:creationId xmlns:a16="http://schemas.microsoft.com/office/drawing/2014/main" id="{FACC5764-401A-EDE8-5BBB-0EF4B1B9ECCC}"/>
              </a:ext>
            </a:extLst>
          </p:cNvPr>
          <p:cNvPicPr>
            <a:picLocks noChangeAspect="1"/>
          </p:cNvPicPr>
          <p:nvPr/>
        </p:nvPicPr>
        <p:blipFill>
          <a:blip r:embed="rId3"/>
          <a:stretch>
            <a:fillRect/>
          </a:stretch>
        </p:blipFill>
        <p:spPr>
          <a:xfrm>
            <a:off x="8799706" y="3539489"/>
            <a:ext cx="1537913" cy="1363916"/>
          </a:xfrm>
          <a:prstGeom prst="rect">
            <a:avLst/>
          </a:prstGeom>
        </p:spPr>
      </p:pic>
      <p:pic>
        <p:nvPicPr>
          <p:cNvPr id="19" name="Picture 18">
            <a:extLst>
              <a:ext uri="{FF2B5EF4-FFF2-40B4-BE49-F238E27FC236}">
                <a16:creationId xmlns:a16="http://schemas.microsoft.com/office/drawing/2014/main" id="{22E4401D-A179-48D8-037A-D067881A19CC}"/>
              </a:ext>
            </a:extLst>
          </p:cNvPr>
          <p:cNvPicPr>
            <a:picLocks noChangeAspect="1"/>
          </p:cNvPicPr>
          <p:nvPr/>
        </p:nvPicPr>
        <p:blipFill rotWithShape="1">
          <a:blip r:embed="rId4"/>
          <a:srcRect l="40870" t="31281" r="33653" b="37156"/>
          <a:stretch/>
        </p:blipFill>
        <p:spPr>
          <a:xfrm>
            <a:off x="10440558" y="5035870"/>
            <a:ext cx="1044923" cy="970909"/>
          </a:xfrm>
          <a:prstGeom prst="rect">
            <a:avLst/>
          </a:prstGeom>
        </p:spPr>
      </p:pic>
      <p:pic>
        <p:nvPicPr>
          <p:cNvPr id="15" name="Mynd 14">
            <a:extLst>
              <a:ext uri="{FF2B5EF4-FFF2-40B4-BE49-F238E27FC236}">
                <a16:creationId xmlns:a16="http://schemas.microsoft.com/office/drawing/2014/main" id="{995F3CED-C167-588E-335C-D8D6F6C91EA8}"/>
              </a:ext>
            </a:extLst>
          </p:cNvPr>
          <p:cNvPicPr>
            <a:picLocks noChangeAspect="1"/>
          </p:cNvPicPr>
          <p:nvPr/>
        </p:nvPicPr>
        <p:blipFill rotWithShape="1">
          <a:blip r:embed="rId5"/>
          <a:srcRect l="31296" t="9932" r="21472" b="62575"/>
          <a:stretch/>
        </p:blipFill>
        <p:spPr>
          <a:xfrm>
            <a:off x="8791919" y="2256192"/>
            <a:ext cx="1581270" cy="1227237"/>
          </a:xfrm>
          <a:prstGeom prst="rect">
            <a:avLst/>
          </a:prstGeom>
        </p:spPr>
      </p:pic>
      <p:sp>
        <p:nvSpPr>
          <p:cNvPr id="21" name="Textarammi 20">
            <a:extLst>
              <a:ext uri="{FF2B5EF4-FFF2-40B4-BE49-F238E27FC236}">
                <a16:creationId xmlns:a16="http://schemas.microsoft.com/office/drawing/2014/main" id="{12020BD4-8F86-C49A-7C5F-191CD506E193}"/>
              </a:ext>
            </a:extLst>
          </p:cNvPr>
          <p:cNvSpPr txBox="1"/>
          <p:nvPr/>
        </p:nvSpPr>
        <p:spPr>
          <a:xfrm>
            <a:off x="4139074" y="1931091"/>
            <a:ext cx="2460307" cy="1877437"/>
          </a:xfrm>
          <a:prstGeom prst="rect">
            <a:avLst/>
          </a:prstGeom>
          <a:noFill/>
        </p:spPr>
        <p:txBody>
          <a:bodyPr wrap="square">
            <a:spAutoFit/>
          </a:bodyPr>
          <a:lstStyle/>
          <a:p>
            <a:r>
              <a:rPr lang="en-US" sz="2000" dirty="0" err="1"/>
              <a:t>Verkefnisstjórar</a:t>
            </a:r>
            <a:endParaRPr lang="en-US" sz="2000" dirty="0"/>
          </a:p>
          <a:p>
            <a:r>
              <a:rPr lang="en-US" sz="1600" dirty="0" err="1"/>
              <a:t>Ólöf</a:t>
            </a:r>
            <a:r>
              <a:rPr lang="en-US" sz="1600" dirty="0"/>
              <a:t> Anna </a:t>
            </a:r>
            <a:r>
              <a:rPr lang="en-US" sz="1600" dirty="0" err="1"/>
              <a:t>Jóhannsdóttir</a:t>
            </a:r>
            <a:endParaRPr lang="en-US" sz="1600" dirty="0"/>
          </a:p>
          <a:p>
            <a:r>
              <a:rPr lang="en-US" sz="1600" dirty="0"/>
              <a:t>Ingibjörg Hjartardóttir</a:t>
            </a:r>
            <a:br>
              <a:rPr lang="en-US" sz="1600" dirty="0"/>
            </a:br>
            <a:r>
              <a:rPr lang="en-US" sz="1600" dirty="0" err="1"/>
              <a:t>Birkir</a:t>
            </a:r>
            <a:r>
              <a:rPr lang="en-US" sz="1600" dirty="0"/>
              <a:t> Fannar Einarsson Björg Hjartardóttir </a:t>
            </a:r>
          </a:p>
          <a:p>
            <a:r>
              <a:rPr lang="en-US" sz="1600" dirty="0" err="1"/>
              <a:t>Oddný</a:t>
            </a:r>
            <a:r>
              <a:rPr lang="en-US" sz="1600" dirty="0"/>
              <a:t> </a:t>
            </a:r>
            <a:r>
              <a:rPr lang="en-US" sz="1600" dirty="0" err="1"/>
              <a:t>Eir</a:t>
            </a:r>
            <a:r>
              <a:rPr lang="en-US" sz="1600" dirty="0"/>
              <a:t> </a:t>
            </a:r>
            <a:r>
              <a:rPr lang="en-US" sz="1600" dirty="0" err="1"/>
              <a:t>Ævarsdóttir</a:t>
            </a:r>
            <a:endParaRPr lang="en-US" sz="1600" dirty="0">
              <a:solidFill>
                <a:srgbClr val="FF0000"/>
              </a:solidFill>
            </a:endParaRPr>
          </a:p>
          <a:p>
            <a:endParaRPr lang="en-US" sz="1600" dirty="0"/>
          </a:p>
        </p:txBody>
      </p:sp>
      <p:pic>
        <p:nvPicPr>
          <p:cNvPr id="12" name="Content Placeholder 4">
            <a:extLst>
              <a:ext uri="{FF2B5EF4-FFF2-40B4-BE49-F238E27FC236}">
                <a16:creationId xmlns:a16="http://schemas.microsoft.com/office/drawing/2014/main" id="{CE915F9D-8BD1-85C6-7033-38F68A69E2E9}"/>
              </a:ext>
            </a:extLst>
          </p:cNvPr>
          <p:cNvPicPr>
            <a:picLocks noChangeAspect="1"/>
          </p:cNvPicPr>
          <p:nvPr/>
        </p:nvPicPr>
        <p:blipFill>
          <a:blip r:embed="rId6"/>
          <a:stretch>
            <a:fillRect/>
          </a:stretch>
        </p:blipFill>
        <p:spPr>
          <a:xfrm>
            <a:off x="10440558" y="2275910"/>
            <a:ext cx="1044922" cy="1217756"/>
          </a:xfrm>
          <a:prstGeom prst="rect">
            <a:avLst/>
          </a:prstGeom>
        </p:spPr>
      </p:pic>
      <p:pic>
        <p:nvPicPr>
          <p:cNvPr id="4" name="Mynd 3">
            <a:extLst>
              <a:ext uri="{FF2B5EF4-FFF2-40B4-BE49-F238E27FC236}">
                <a16:creationId xmlns:a16="http://schemas.microsoft.com/office/drawing/2014/main" id="{E6011256-9771-5447-F321-3BDECFE562C8}"/>
              </a:ext>
            </a:extLst>
          </p:cNvPr>
          <p:cNvPicPr>
            <a:picLocks noChangeAspect="1"/>
          </p:cNvPicPr>
          <p:nvPr/>
        </p:nvPicPr>
        <p:blipFill>
          <a:blip r:embed="rId7"/>
          <a:stretch>
            <a:fillRect/>
          </a:stretch>
        </p:blipFill>
        <p:spPr>
          <a:xfrm>
            <a:off x="7459143" y="2169753"/>
            <a:ext cx="1089562" cy="1192951"/>
          </a:xfrm>
          <a:prstGeom prst="rect">
            <a:avLst/>
          </a:prstGeom>
        </p:spPr>
      </p:pic>
      <p:pic>
        <p:nvPicPr>
          <p:cNvPr id="13" name="Mynd 12">
            <a:extLst>
              <a:ext uri="{FF2B5EF4-FFF2-40B4-BE49-F238E27FC236}">
                <a16:creationId xmlns:a16="http://schemas.microsoft.com/office/drawing/2014/main" id="{E4DD9A44-CF7A-0CD5-7845-D5E7C5F50041}"/>
              </a:ext>
            </a:extLst>
          </p:cNvPr>
          <p:cNvPicPr>
            <a:picLocks noChangeAspect="1"/>
          </p:cNvPicPr>
          <p:nvPr/>
        </p:nvPicPr>
        <p:blipFill>
          <a:blip r:embed="rId8"/>
          <a:stretch>
            <a:fillRect/>
          </a:stretch>
        </p:blipFill>
        <p:spPr>
          <a:xfrm>
            <a:off x="10401760" y="3597082"/>
            <a:ext cx="1064467" cy="1419289"/>
          </a:xfrm>
          <a:prstGeom prst="rect">
            <a:avLst/>
          </a:prstGeom>
        </p:spPr>
      </p:pic>
      <p:pic>
        <p:nvPicPr>
          <p:cNvPr id="25" name="Mynd 24">
            <a:extLst>
              <a:ext uri="{FF2B5EF4-FFF2-40B4-BE49-F238E27FC236}">
                <a16:creationId xmlns:a16="http://schemas.microsoft.com/office/drawing/2014/main" id="{E212B8AB-B7D3-2546-79C2-225F93071382}"/>
              </a:ext>
            </a:extLst>
          </p:cNvPr>
          <p:cNvPicPr>
            <a:picLocks noChangeAspect="1"/>
          </p:cNvPicPr>
          <p:nvPr/>
        </p:nvPicPr>
        <p:blipFill>
          <a:blip r:embed="rId9"/>
          <a:stretch>
            <a:fillRect/>
          </a:stretch>
        </p:blipFill>
        <p:spPr>
          <a:xfrm>
            <a:off x="7261889" y="3428937"/>
            <a:ext cx="904267" cy="1205689"/>
          </a:xfrm>
          <a:prstGeom prst="rect">
            <a:avLst/>
          </a:prstGeom>
        </p:spPr>
      </p:pic>
      <p:pic>
        <p:nvPicPr>
          <p:cNvPr id="26" name="Mynd 25">
            <a:extLst>
              <a:ext uri="{FF2B5EF4-FFF2-40B4-BE49-F238E27FC236}">
                <a16:creationId xmlns:a16="http://schemas.microsoft.com/office/drawing/2014/main" id="{50C58D87-C84C-7E77-562F-912C0798AC8E}"/>
              </a:ext>
            </a:extLst>
          </p:cNvPr>
          <p:cNvPicPr>
            <a:picLocks noChangeAspect="1"/>
          </p:cNvPicPr>
          <p:nvPr/>
        </p:nvPicPr>
        <p:blipFill>
          <a:blip r:embed="rId10"/>
          <a:stretch>
            <a:fillRect/>
          </a:stretch>
        </p:blipFill>
        <p:spPr>
          <a:xfrm>
            <a:off x="5780929" y="5066000"/>
            <a:ext cx="1827057" cy="1024062"/>
          </a:xfrm>
          <a:prstGeom prst="rect">
            <a:avLst/>
          </a:prstGeom>
        </p:spPr>
      </p:pic>
      <p:pic>
        <p:nvPicPr>
          <p:cNvPr id="27" name="Mynd 26">
            <a:extLst>
              <a:ext uri="{FF2B5EF4-FFF2-40B4-BE49-F238E27FC236}">
                <a16:creationId xmlns:a16="http://schemas.microsoft.com/office/drawing/2014/main" id="{82873EC7-B6CC-5A94-72AE-A5C72054F497}"/>
              </a:ext>
            </a:extLst>
          </p:cNvPr>
          <p:cNvPicPr>
            <a:picLocks noChangeAspect="1"/>
          </p:cNvPicPr>
          <p:nvPr/>
        </p:nvPicPr>
        <p:blipFill>
          <a:blip r:embed="rId11"/>
          <a:stretch>
            <a:fillRect/>
          </a:stretch>
        </p:blipFill>
        <p:spPr>
          <a:xfrm>
            <a:off x="7727654" y="5035870"/>
            <a:ext cx="1537913" cy="1026076"/>
          </a:xfrm>
          <a:prstGeom prst="rect">
            <a:avLst/>
          </a:prstGeom>
        </p:spPr>
      </p:pic>
      <p:pic>
        <p:nvPicPr>
          <p:cNvPr id="28" name="Mynd 27">
            <a:extLst>
              <a:ext uri="{FF2B5EF4-FFF2-40B4-BE49-F238E27FC236}">
                <a16:creationId xmlns:a16="http://schemas.microsoft.com/office/drawing/2014/main" id="{A030E674-80CD-0E54-36E7-220380CBA405}"/>
              </a:ext>
            </a:extLst>
          </p:cNvPr>
          <p:cNvPicPr>
            <a:picLocks noChangeAspect="1"/>
          </p:cNvPicPr>
          <p:nvPr/>
        </p:nvPicPr>
        <p:blipFill rotWithShape="1">
          <a:blip r:embed="rId12"/>
          <a:srcRect l="64536" b="23166"/>
          <a:stretch/>
        </p:blipFill>
        <p:spPr>
          <a:xfrm>
            <a:off x="6083225" y="3694978"/>
            <a:ext cx="1012802" cy="1234297"/>
          </a:xfrm>
          <a:prstGeom prst="rect">
            <a:avLst/>
          </a:prstGeom>
        </p:spPr>
      </p:pic>
    </p:spTree>
    <p:extLst>
      <p:ext uri="{BB962C8B-B14F-4D97-AF65-F5344CB8AC3E}">
        <p14:creationId xmlns:p14="http://schemas.microsoft.com/office/powerpoint/2010/main" val="4171428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CDD45-F598-3C33-0952-5FA212F28AE8}"/>
              </a:ext>
            </a:extLst>
          </p:cNvPr>
          <p:cNvSpPr>
            <a:spLocks noGrp="1"/>
          </p:cNvSpPr>
          <p:nvPr>
            <p:ph type="title"/>
          </p:nvPr>
        </p:nvSpPr>
        <p:spPr/>
        <p:txBody>
          <a:bodyPr/>
          <a:lstStyle/>
          <a:p>
            <a:r>
              <a:rPr lang="en-US" dirty="0" err="1"/>
              <a:t>Fulltrúar</a:t>
            </a:r>
            <a:r>
              <a:rPr lang="en-US" dirty="0"/>
              <a:t>, </a:t>
            </a:r>
            <a:r>
              <a:rPr lang="en-US" dirty="0" err="1"/>
              <a:t>nefndir</a:t>
            </a:r>
            <a:r>
              <a:rPr lang="en-US" dirty="0"/>
              <a:t> </a:t>
            </a:r>
            <a:r>
              <a:rPr lang="en-US" dirty="0" err="1"/>
              <a:t>og</a:t>
            </a:r>
            <a:r>
              <a:rPr lang="en-US" dirty="0"/>
              <a:t> </a:t>
            </a:r>
            <a:r>
              <a:rPr lang="en-US" dirty="0" err="1"/>
              <a:t>vinnuhópar</a:t>
            </a:r>
            <a:r>
              <a:rPr lang="en-US" dirty="0"/>
              <a:t> </a:t>
            </a:r>
            <a:r>
              <a:rPr lang="en-US" dirty="0" err="1"/>
              <a:t>stjórnar</a:t>
            </a:r>
            <a:endParaRPr lang="is-IS" dirty="0"/>
          </a:p>
        </p:txBody>
      </p:sp>
      <p:sp>
        <p:nvSpPr>
          <p:cNvPr id="3" name="Content Placeholder 2">
            <a:extLst>
              <a:ext uri="{FF2B5EF4-FFF2-40B4-BE49-F238E27FC236}">
                <a16:creationId xmlns:a16="http://schemas.microsoft.com/office/drawing/2014/main" id="{A9A996D2-9A9C-1A23-8603-EAEBDFEA6768}"/>
              </a:ext>
            </a:extLst>
          </p:cNvPr>
          <p:cNvSpPr>
            <a:spLocks noGrp="1"/>
          </p:cNvSpPr>
          <p:nvPr>
            <p:ph sz="half" idx="1"/>
          </p:nvPr>
        </p:nvSpPr>
        <p:spPr>
          <a:xfrm>
            <a:off x="800622" y="1825625"/>
            <a:ext cx="10309964" cy="4351338"/>
          </a:xfrm>
        </p:spPr>
        <p:txBody>
          <a:bodyPr/>
          <a:lstStyle/>
          <a:p>
            <a:endParaRPr lang="en-US" sz="2000" dirty="0"/>
          </a:p>
          <a:p>
            <a:br>
              <a:rPr lang="en-US" sz="1400" dirty="0"/>
            </a:br>
            <a:endParaRPr lang="en-US" sz="2000" dirty="0"/>
          </a:p>
        </p:txBody>
      </p:sp>
      <p:sp>
        <p:nvSpPr>
          <p:cNvPr id="5" name="TextBox 4">
            <a:extLst>
              <a:ext uri="{FF2B5EF4-FFF2-40B4-BE49-F238E27FC236}">
                <a16:creationId xmlns:a16="http://schemas.microsoft.com/office/drawing/2014/main" id="{80A50071-C860-299B-988C-58A9302904F3}"/>
              </a:ext>
            </a:extLst>
          </p:cNvPr>
          <p:cNvSpPr txBox="1"/>
          <p:nvPr/>
        </p:nvSpPr>
        <p:spPr>
          <a:xfrm>
            <a:off x="5639844" y="2971800"/>
            <a:ext cx="914400" cy="914400"/>
          </a:xfrm>
          <a:prstGeom prst="rect">
            <a:avLst/>
          </a:prstGeom>
        </p:spPr>
        <p:txBody>
          <a:bodyPr vert="horz" wrap="square" lIns="91440" tIns="45720" rIns="91440" bIns="45720" rtlCol="0">
            <a:normAutofit/>
          </a:bodyPr>
          <a:lstStyle/>
          <a:p>
            <a:pPr algn="l"/>
            <a:endParaRPr lang="is-IS" dirty="0"/>
          </a:p>
        </p:txBody>
      </p:sp>
      <p:sp>
        <p:nvSpPr>
          <p:cNvPr id="6" name="TextBox 5">
            <a:extLst>
              <a:ext uri="{FF2B5EF4-FFF2-40B4-BE49-F238E27FC236}">
                <a16:creationId xmlns:a16="http://schemas.microsoft.com/office/drawing/2014/main" id="{64112077-4DDB-81F2-7CA2-384D6BAB1B09}"/>
              </a:ext>
            </a:extLst>
          </p:cNvPr>
          <p:cNvSpPr txBox="1"/>
          <p:nvPr/>
        </p:nvSpPr>
        <p:spPr>
          <a:xfrm>
            <a:off x="4139074" y="4392745"/>
            <a:ext cx="4514456" cy="643125"/>
          </a:xfrm>
          <a:prstGeom prst="rect">
            <a:avLst/>
          </a:prstGeom>
        </p:spPr>
        <p:txBody>
          <a:bodyPr vert="horz" wrap="square" lIns="91440" tIns="45720" rIns="91440" bIns="45720" rtlCol="0">
            <a:normAutofit/>
          </a:bodyPr>
          <a:lstStyle/>
          <a:p>
            <a:pPr algn="l"/>
            <a:endParaRPr lang="is-IS" dirty="0"/>
          </a:p>
        </p:txBody>
      </p:sp>
      <p:sp>
        <p:nvSpPr>
          <p:cNvPr id="7" name="TextBox 6">
            <a:extLst>
              <a:ext uri="{FF2B5EF4-FFF2-40B4-BE49-F238E27FC236}">
                <a16:creationId xmlns:a16="http://schemas.microsoft.com/office/drawing/2014/main" id="{FE2F686F-E25B-4F91-7F9D-1BB66EA842D5}"/>
              </a:ext>
            </a:extLst>
          </p:cNvPr>
          <p:cNvSpPr txBox="1"/>
          <p:nvPr/>
        </p:nvSpPr>
        <p:spPr>
          <a:xfrm>
            <a:off x="6554244" y="3429000"/>
            <a:ext cx="914400" cy="914400"/>
          </a:xfrm>
          <a:prstGeom prst="rect">
            <a:avLst/>
          </a:prstGeom>
        </p:spPr>
        <p:txBody>
          <a:bodyPr vert="horz" wrap="none" lIns="91440" tIns="45720" rIns="91440" bIns="45720" rtlCol="0">
            <a:normAutofit/>
          </a:bodyPr>
          <a:lstStyle/>
          <a:p>
            <a:pPr algn="l"/>
            <a:endParaRPr lang="is-IS" dirty="0"/>
          </a:p>
        </p:txBody>
      </p:sp>
      <p:sp>
        <p:nvSpPr>
          <p:cNvPr id="8" name="TextBox 7">
            <a:extLst>
              <a:ext uri="{FF2B5EF4-FFF2-40B4-BE49-F238E27FC236}">
                <a16:creationId xmlns:a16="http://schemas.microsoft.com/office/drawing/2014/main" id="{1AA32756-F070-1777-9DCD-C37642EA12E7}"/>
              </a:ext>
            </a:extLst>
          </p:cNvPr>
          <p:cNvSpPr txBox="1"/>
          <p:nvPr/>
        </p:nvSpPr>
        <p:spPr>
          <a:xfrm>
            <a:off x="5639844" y="2971800"/>
            <a:ext cx="914400" cy="914400"/>
          </a:xfrm>
          <a:prstGeom prst="rect">
            <a:avLst/>
          </a:prstGeom>
        </p:spPr>
        <p:txBody>
          <a:bodyPr vert="horz" wrap="square" lIns="91440" tIns="45720" rIns="91440" bIns="45720" rtlCol="0">
            <a:normAutofit/>
          </a:bodyPr>
          <a:lstStyle/>
          <a:p>
            <a:pPr algn="l"/>
            <a:endParaRPr lang="is-IS" dirty="0"/>
          </a:p>
        </p:txBody>
      </p:sp>
      <p:sp>
        <p:nvSpPr>
          <p:cNvPr id="9" name="TextBox 8">
            <a:extLst>
              <a:ext uri="{FF2B5EF4-FFF2-40B4-BE49-F238E27FC236}">
                <a16:creationId xmlns:a16="http://schemas.microsoft.com/office/drawing/2014/main" id="{59967CBB-E4A1-E9EE-CA77-B1973BBF43B7}"/>
              </a:ext>
            </a:extLst>
          </p:cNvPr>
          <p:cNvSpPr txBox="1"/>
          <p:nvPr/>
        </p:nvSpPr>
        <p:spPr>
          <a:xfrm>
            <a:off x="5639844" y="2971800"/>
            <a:ext cx="914400" cy="914400"/>
          </a:xfrm>
          <a:prstGeom prst="rect">
            <a:avLst/>
          </a:prstGeom>
        </p:spPr>
        <p:txBody>
          <a:bodyPr vert="horz" wrap="square" lIns="91440" tIns="45720" rIns="91440" bIns="45720" rtlCol="0">
            <a:normAutofit/>
          </a:bodyPr>
          <a:lstStyle/>
          <a:p>
            <a:pPr algn="l"/>
            <a:endParaRPr lang="is-IS" dirty="0"/>
          </a:p>
        </p:txBody>
      </p:sp>
      <p:sp>
        <p:nvSpPr>
          <p:cNvPr id="10" name="TextBox 9">
            <a:extLst>
              <a:ext uri="{FF2B5EF4-FFF2-40B4-BE49-F238E27FC236}">
                <a16:creationId xmlns:a16="http://schemas.microsoft.com/office/drawing/2014/main" id="{5F772E75-C16B-7D72-96A3-0E8A97462FF1}"/>
              </a:ext>
            </a:extLst>
          </p:cNvPr>
          <p:cNvSpPr txBox="1"/>
          <p:nvPr/>
        </p:nvSpPr>
        <p:spPr>
          <a:xfrm>
            <a:off x="880187" y="1991462"/>
            <a:ext cx="8673115" cy="4714138"/>
          </a:xfrm>
          <a:prstGeom prst="rect">
            <a:avLst/>
          </a:prstGeom>
        </p:spPr>
        <p:txBody>
          <a:bodyPr vert="horz" wrap="none" lIns="91440" tIns="45720" rIns="91440" bIns="45720" rtlCol="0">
            <a:normAutofit/>
          </a:bodyPr>
          <a:lstStyle/>
          <a:p>
            <a:pPr algn="l"/>
            <a:r>
              <a:rPr lang="en-US" dirty="0" err="1"/>
              <a:t>Stjórn</a:t>
            </a:r>
            <a:r>
              <a:rPr lang="en-US" dirty="0"/>
              <a:t> </a:t>
            </a:r>
            <a:r>
              <a:rPr lang="en-US" dirty="0" err="1"/>
              <a:t>Starfslaunasjóðs</a:t>
            </a:r>
            <a:r>
              <a:rPr lang="en-US" dirty="0"/>
              <a:t> </a:t>
            </a:r>
            <a:r>
              <a:rPr lang="en-US" dirty="0" err="1"/>
              <a:t>sjálfstætt</a:t>
            </a:r>
            <a:r>
              <a:rPr lang="en-US" dirty="0"/>
              <a:t> </a:t>
            </a:r>
            <a:r>
              <a:rPr lang="en-US" dirty="0" err="1"/>
              <a:t>starfandi</a:t>
            </a:r>
            <a:r>
              <a:rPr lang="en-US" dirty="0"/>
              <a:t> </a:t>
            </a:r>
            <a:r>
              <a:rPr lang="en-US" dirty="0" err="1"/>
              <a:t>fræðimanna</a:t>
            </a:r>
            <a:r>
              <a:rPr lang="en-US" dirty="0"/>
              <a:t> 2022-2024</a:t>
            </a:r>
            <a:br>
              <a:rPr lang="en-US" dirty="0"/>
            </a:br>
            <a:r>
              <a:rPr lang="en-US" sz="1200" dirty="0" err="1"/>
              <a:t>Þórunn</a:t>
            </a:r>
            <a:r>
              <a:rPr lang="en-US" sz="1200" dirty="0"/>
              <a:t> </a:t>
            </a:r>
            <a:r>
              <a:rPr lang="en-US" sz="1200" dirty="0" err="1"/>
              <a:t>Sigurðardóttir</a:t>
            </a:r>
            <a:r>
              <a:rPr lang="en-US" sz="1200" dirty="0"/>
              <a:t> </a:t>
            </a:r>
            <a:r>
              <a:rPr lang="en-US" sz="1200" dirty="0" err="1"/>
              <a:t>og</a:t>
            </a:r>
            <a:r>
              <a:rPr lang="en-US" sz="1200" dirty="0"/>
              <a:t>  </a:t>
            </a:r>
            <a:r>
              <a:rPr lang="en-US" sz="1200" dirty="0" err="1"/>
              <a:t>Davíð</a:t>
            </a:r>
            <a:r>
              <a:rPr lang="en-US" sz="1200" dirty="0"/>
              <a:t> Ólafsson</a:t>
            </a:r>
          </a:p>
          <a:p>
            <a:pPr algn="l"/>
            <a:endParaRPr lang="en-US" dirty="0">
              <a:solidFill>
                <a:srgbClr val="FF0000"/>
              </a:solidFill>
            </a:endParaRPr>
          </a:p>
          <a:p>
            <a:pPr algn="l"/>
            <a:r>
              <a:rPr lang="en-US" dirty="0" err="1"/>
              <a:t>Þingstjórn</a:t>
            </a:r>
            <a:r>
              <a:rPr lang="en-US" dirty="0"/>
              <a:t> </a:t>
            </a:r>
            <a:r>
              <a:rPr lang="en-US" dirty="0" err="1"/>
              <a:t>Norræna</a:t>
            </a:r>
            <a:r>
              <a:rPr lang="en-US" dirty="0"/>
              <a:t> </a:t>
            </a:r>
            <a:r>
              <a:rPr lang="en-US" dirty="0" err="1"/>
              <a:t>sagnfræðingaþingsins</a:t>
            </a:r>
            <a:r>
              <a:rPr lang="en-US" dirty="0"/>
              <a:t> 2025</a:t>
            </a:r>
            <a:br>
              <a:rPr lang="en-US" dirty="0"/>
            </a:br>
            <a:r>
              <a:rPr lang="en-US" sz="1400" dirty="0"/>
              <a:t>Anna Þorbjörg Þorgrímsdóttir</a:t>
            </a:r>
            <a:br>
              <a:rPr lang="en-US" sz="1400" dirty="0"/>
            </a:br>
            <a:endParaRPr lang="en-US" dirty="0"/>
          </a:p>
          <a:p>
            <a:pPr algn="l"/>
            <a:r>
              <a:rPr lang="en-US" dirty="0" err="1"/>
              <a:t>Fagstjórn</a:t>
            </a:r>
            <a:r>
              <a:rPr lang="en-US" dirty="0"/>
              <a:t> </a:t>
            </a:r>
            <a:r>
              <a:rPr lang="en-US" dirty="0" err="1"/>
              <a:t>Bókasafns</a:t>
            </a:r>
            <a:r>
              <a:rPr lang="en-US" dirty="0"/>
              <a:t> </a:t>
            </a:r>
            <a:r>
              <a:rPr lang="en-US" dirty="0" err="1"/>
              <a:t>Dagsbrúnar</a:t>
            </a:r>
            <a:r>
              <a:rPr lang="en-US" dirty="0"/>
              <a:t> 2021-2023</a:t>
            </a:r>
          </a:p>
          <a:p>
            <a:pPr algn="l"/>
            <a:r>
              <a:rPr lang="en-US" sz="1400" dirty="0" err="1"/>
              <a:t>Kristín</a:t>
            </a:r>
            <a:r>
              <a:rPr lang="en-US" sz="1400" dirty="0"/>
              <a:t> Jónsdóttir </a:t>
            </a:r>
            <a:r>
              <a:rPr lang="en-US" sz="1400" dirty="0" err="1"/>
              <a:t>formaður</a:t>
            </a:r>
            <a:r>
              <a:rPr lang="en-US" sz="1400" dirty="0"/>
              <a:t>, Mörður Árnason</a:t>
            </a:r>
          </a:p>
          <a:p>
            <a:pPr algn="l"/>
            <a:endParaRPr lang="en-US" sz="1400" dirty="0"/>
          </a:p>
          <a:p>
            <a:pPr algn="l"/>
            <a:r>
              <a:rPr lang="en-US" dirty="0" err="1"/>
              <a:t>Inntöku</a:t>
            </a:r>
            <a:r>
              <a:rPr lang="en-US" dirty="0"/>
              <a:t> </a:t>
            </a:r>
            <a:r>
              <a:rPr lang="en-US" dirty="0" err="1"/>
              <a:t>og</a:t>
            </a:r>
            <a:r>
              <a:rPr lang="en-US" dirty="0"/>
              <a:t> </a:t>
            </a:r>
            <a:r>
              <a:rPr lang="en-US" dirty="0" err="1"/>
              <a:t>samskiptanefnd</a:t>
            </a:r>
            <a:r>
              <a:rPr lang="en-US" dirty="0"/>
              <a:t> 2023-2024</a:t>
            </a:r>
            <a:br>
              <a:rPr lang="en-US" dirty="0"/>
            </a:br>
            <a:r>
              <a:rPr lang="en-US" sz="1400" dirty="0" err="1"/>
              <a:t>Ólöf</a:t>
            </a:r>
            <a:r>
              <a:rPr lang="en-US" sz="1400" dirty="0"/>
              <a:t> Anna </a:t>
            </a:r>
            <a:r>
              <a:rPr lang="en-US" sz="1400" dirty="0" err="1"/>
              <a:t>Jóhannsdóttir</a:t>
            </a:r>
            <a:r>
              <a:rPr lang="en-US" sz="1400" dirty="0"/>
              <a:t> </a:t>
            </a:r>
            <a:r>
              <a:rPr lang="en-US" sz="1400" dirty="0" err="1"/>
              <a:t>og</a:t>
            </a:r>
            <a:r>
              <a:rPr lang="en-US" sz="1400" dirty="0"/>
              <a:t> </a:t>
            </a:r>
            <a:r>
              <a:rPr lang="en-US" sz="1400" dirty="0" err="1"/>
              <a:t>Ingunn</a:t>
            </a:r>
            <a:r>
              <a:rPr lang="en-US" sz="1400" dirty="0"/>
              <a:t> </a:t>
            </a:r>
            <a:r>
              <a:rPr lang="en-US" sz="1400" dirty="0" err="1"/>
              <a:t>Ásdísardóttir</a:t>
            </a:r>
            <a:endParaRPr lang="en-US" sz="1400" dirty="0"/>
          </a:p>
          <a:p>
            <a:pPr algn="l"/>
            <a:endParaRPr lang="en-US" dirty="0"/>
          </a:p>
          <a:p>
            <a:pPr algn="l"/>
            <a:r>
              <a:rPr lang="en-US" dirty="0" err="1"/>
              <a:t>Starfshópur</a:t>
            </a:r>
            <a:r>
              <a:rPr lang="en-US" dirty="0"/>
              <a:t> um </a:t>
            </a:r>
            <a:r>
              <a:rPr lang="en-US" dirty="0" err="1"/>
              <a:t>rannsóknaumhverfi</a:t>
            </a:r>
            <a:r>
              <a:rPr lang="en-US" dirty="0"/>
              <a:t> </a:t>
            </a:r>
            <a:r>
              <a:rPr lang="en-US" dirty="0" err="1"/>
              <a:t>sjálfstætt</a:t>
            </a:r>
            <a:r>
              <a:rPr lang="en-US" dirty="0"/>
              <a:t> </a:t>
            </a:r>
            <a:r>
              <a:rPr lang="en-US" dirty="0" err="1"/>
              <a:t>starfandi</a:t>
            </a:r>
            <a:r>
              <a:rPr lang="en-US" dirty="0"/>
              <a:t> </a:t>
            </a:r>
            <a:r>
              <a:rPr lang="en-US" dirty="0" err="1"/>
              <a:t>fræðafólks</a:t>
            </a:r>
            <a:r>
              <a:rPr lang="en-US" dirty="0"/>
              <a:t> 2021-2024</a:t>
            </a:r>
            <a:br>
              <a:rPr lang="en-US" dirty="0"/>
            </a:br>
            <a:r>
              <a:rPr lang="en-US" sz="1400" dirty="0"/>
              <a:t>Gylfi Gunnlaugsson, </a:t>
            </a:r>
            <a:r>
              <a:rPr lang="en-US" sz="1400" dirty="0" err="1"/>
              <a:t>Ingunn</a:t>
            </a:r>
            <a:r>
              <a:rPr lang="en-US" sz="1400" dirty="0"/>
              <a:t> </a:t>
            </a:r>
            <a:r>
              <a:rPr lang="en-US" sz="1400" dirty="0" err="1"/>
              <a:t>Ásdísardóttir</a:t>
            </a:r>
            <a:r>
              <a:rPr lang="en-US" sz="1400" dirty="0"/>
              <a:t>, Lilja Hjartardóttir </a:t>
            </a:r>
            <a:r>
              <a:rPr lang="en-US" sz="1400" dirty="0" err="1"/>
              <a:t>og</a:t>
            </a:r>
            <a:r>
              <a:rPr lang="en-US" sz="1400" dirty="0"/>
              <a:t> Anna Þorbjörg Þorgrímsdóttir</a:t>
            </a:r>
            <a:endParaRPr lang="en-US" dirty="0"/>
          </a:p>
          <a:p>
            <a:pPr algn="l"/>
            <a:endParaRPr lang="en-US" dirty="0">
              <a:solidFill>
                <a:srgbClr val="FF0000"/>
              </a:solidFill>
            </a:endParaRPr>
          </a:p>
          <a:p>
            <a:pPr algn="ctr"/>
            <a:r>
              <a:rPr lang="en-US" sz="2400" b="1" dirty="0" err="1">
                <a:hlinkClick r:id="rId2"/>
              </a:rPr>
              <a:t>Vinnuhópar</a:t>
            </a:r>
            <a:r>
              <a:rPr lang="en-US" sz="2400" b="1" dirty="0">
                <a:hlinkClick r:id="rId2"/>
              </a:rPr>
              <a:t> </a:t>
            </a:r>
            <a:r>
              <a:rPr lang="en-US" sz="2400" b="1" dirty="0" err="1">
                <a:hlinkClick r:id="rId2"/>
              </a:rPr>
              <a:t>stjórnar</a:t>
            </a:r>
            <a:r>
              <a:rPr lang="en-US" sz="2400" b="1" dirty="0">
                <a:hlinkClick r:id="rId2"/>
              </a:rPr>
              <a:t> 2023-2024</a:t>
            </a:r>
            <a:endParaRPr lang="en-US" sz="2400" b="1" dirty="0"/>
          </a:p>
          <a:p>
            <a:pPr algn="l"/>
            <a:endParaRPr lang="en-US" sz="2000" dirty="0">
              <a:solidFill>
                <a:srgbClr val="FF0000"/>
              </a:solidFill>
            </a:endParaRPr>
          </a:p>
          <a:p>
            <a:pPr algn="l"/>
            <a:endParaRPr lang="en-US" sz="2000" dirty="0">
              <a:solidFill>
                <a:srgbClr val="FF0000"/>
              </a:solidFill>
            </a:endParaRPr>
          </a:p>
          <a:p>
            <a:pPr algn="l"/>
            <a:endParaRPr lang="en-US" sz="2000" dirty="0">
              <a:solidFill>
                <a:srgbClr val="FF0000"/>
              </a:solidFill>
            </a:endParaRPr>
          </a:p>
          <a:p>
            <a:pPr algn="l"/>
            <a:endParaRPr lang="en-US" sz="2000" dirty="0">
              <a:solidFill>
                <a:srgbClr val="FF0000"/>
              </a:solidFill>
            </a:endParaRPr>
          </a:p>
          <a:p>
            <a:pPr algn="l"/>
            <a:endParaRPr lang="en-US" sz="2000" dirty="0">
              <a:solidFill>
                <a:srgbClr val="FF0000"/>
              </a:solidFill>
            </a:endParaRPr>
          </a:p>
          <a:p>
            <a:pPr algn="l"/>
            <a:endParaRPr lang="en-US" sz="2000" dirty="0">
              <a:solidFill>
                <a:srgbClr val="FF0000"/>
              </a:solidFill>
            </a:endParaRPr>
          </a:p>
          <a:p>
            <a:pPr algn="l"/>
            <a:endParaRPr lang="en-US" sz="2000" dirty="0">
              <a:solidFill>
                <a:srgbClr val="FF0000"/>
              </a:solidFill>
            </a:endParaRPr>
          </a:p>
          <a:p>
            <a:pPr algn="l"/>
            <a:endParaRPr lang="en-US" sz="2000" dirty="0">
              <a:solidFill>
                <a:srgbClr val="FF0000"/>
              </a:solidFill>
            </a:endParaRPr>
          </a:p>
          <a:p>
            <a:pPr algn="l"/>
            <a:endParaRPr lang="en-US" sz="2000" dirty="0">
              <a:solidFill>
                <a:srgbClr val="FF0000"/>
              </a:solidFill>
            </a:endParaRPr>
          </a:p>
          <a:p>
            <a:pPr algn="l"/>
            <a:endParaRPr lang="en-US" sz="2000" dirty="0">
              <a:solidFill>
                <a:srgbClr val="FF0000"/>
              </a:solidFill>
            </a:endParaRPr>
          </a:p>
          <a:p>
            <a:pPr algn="l"/>
            <a:endParaRPr lang="is-IS" sz="1600" dirty="0">
              <a:solidFill>
                <a:srgbClr val="FF0000"/>
              </a:solidFill>
            </a:endParaRPr>
          </a:p>
        </p:txBody>
      </p:sp>
    </p:spTree>
    <p:extLst>
      <p:ext uri="{BB962C8B-B14F-4D97-AF65-F5344CB8AC3E}">
        <p14:creationId xmlns:p14="http://schemas.microsoft.com/office/powerpoint/2010/main" val="2291201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E59D8F-E654-724A-923B-055720422135}"/>
              </a:ext>
            </a:extLst>
          </p:cNvPr>
          <p:cNvSpPr>
            <a:spLocks noGrp="1"/>
          </p:cNvSpPr>
          <p:nvPr>
            <p:ph type="title"/>
          </p:nvPr>
        </p:nvSpPr>
        <p:spPr/>
        <p:txBody>
          <a:bodyPr>
            <a:normAutofit/>
          </a:bodyPr>
          <a:lstStyle/>
          <a:p>
            <a:pPr algn="l"/>
            <a:r>
              <a:rPr lang="en-US" sz="3600" dirty="0" err="1"/>
              <a:t>Starfsemin</a:t>
            </a:r>
            <a:r>
              <a:rPr lang="en-US" sz="3600" dirty="0"/>
              <a:t> 2023-2024</a:t>
            </a:r>
            <a:br>
              <a:rPr lang="en-US" sz="3600" dirty="0"/>
            </a:br>
            <a:r>
              <a:rPr lang="en-US" sz="2800" dirty="0"/>
              <a:t>í </a:t>
            </a:r>
            <a:r>
              <a:rPr lang="en-US" sz="2800" dirty="0" err="1"/>
              <a:t>máli</a:t>
            </a:r>
            <a:r>
              <a:rPr lang="en-US" sz="2800" dirty="0"/>
              <a:t> (</a:t>
            </a:r>
            <a:r>
              <a:rPr lang="en-US" sz="2800" dirty="0" err="1"/>
              <a:t>og</a:t>
            </a:r>
            <a:r>
              <a:rPr lang="en-US" sz="2800" dirty="0"/>
              <a:t> </a:t>
            </a:r>
            <a:r>
              <a:rPr lang="en-US" sz="2800" dirty="0" err="1"/>
              <a:t>myndum</a:t>
            </a:r>
            <a:r>
              <a:rPr lang="en-US" sz="2800" dirty="0"/>
              <a:t>)</a:t>
            </a:r>
            <a:endParaRPr lang="en-IS" sz="2800" dirty="0"/>
          </a:p>
        </p:txBody>
      </p:sp>
    </p:spTree>
    <p:extLst>
      <p:ext uri="{BB962C8B-B14F-4D97-AF65-F5344CB8AC3E}">
        <p14:creationId xmlns:p14="http://schemas.microsoft.com/office/powerpoint/2010/main" val="565355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err="1"/>
              <a:t>Atburðir</a:t>
            </a:r>
            <a:r>
              <a:rPr lang="en-US" dirty="0"/>
              <a:t> </a:t>
            </a:r>
            <a:r>
              <a:rPr lang="en-US" dirty="0" err="1"/>
              <a:t>sem</a:t>
            </a:r>
            <a:r>
              <a:rPr lang="en-US" dirty="0"/>
              <a:t> </a:t>
            </a:r>
            <a:r>
              <a:rPr lang="en-US" dirty="0" err="1"/>
              <a:t>mörkuðu</a:t>
            </a:r>
            <a:r>
              <a:rPr lang="en-US" dirty="0"/>
              <a:t> </a:t>
            </a:r>
            <a:r>
              <a:rPr lang="en-US" dirty="0" err="1"/>
              <a:t>starfsárið</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buFont typeface="Arial" panose="020B0604020202020204" pitchFamily="34" charset="0"/>
              <a:buChar char="•"/>
            </a:pPr>
            <a:r>
              <a:rPr lang="en-US" dirty="0" err="1"/>
              <a:t>Bókhald</a:t>
            </a:r>
            <a:r>
              <a:rPr lang="en-US" dirty="0"/>
              <a:t> </a:t>
            </a:r>
            <a:r>
              <a:rPr lang="en-US" dirty="0" err="1"/>
              <a:t>og</a:t>
            </a:r>
            <a:r>
              <a:rPr lang="en-US" dirty="0"/>
              <a:t> </a:t>
            </a:r>
            <a:r>
              <a:rPr lang="en-US" dirty="0" err="1"/>
              <a:t>nú</a:t>
            </a:r>
            <a:r>
              <a:rPr lang="en-US" dirty="0"/>
              <a:t> </a:t>
            </a:r>
            <a:r>
              <a:rPr lang="en-US" dirty="0" err="1"/>
              <a:t>ársreikningsgerð</a:t>
            </a:r>
            <a:r>
              <a:rPr lang="en-US" dirty="0"/>
              <a:t> </a:t>
            </a:r>
          </a:p>
          <a:p>
            <a:pPr marL="457200" indent="-457200">
              <a:buFont typeface="Arial" panose="020B0604020202020204" pitchFamily="34" charset="0"/>
              <a:buChar char="•"/>
            </a:pPr>
            <a:r>
              <a:rPr lang="en-US" dirty="0" err="1"/>
              <a:t>Leki</a:t>
            </a:r>
            <a:r>
              <a:rPr lang="en-US" dirty="0"/>
              <a:t> </a:t>
            </a:r>
            <a:r>
              <a:rPr lang="en-US" dirty="0" err="1"/>
              <a:t>og</a:t>
            </a:r>
            <a:r>
              <a:rPr lang="en-US" dirty="0"/>
              <a:t> </a:t>
            </a:r>
            <a:r>
              <a:rPr lang="en-US" dirty="0" err="1"/>
              <a:t>lokun</a:t>
            </a:r>
            <a:r>
              <a:rPr lang="en-US" dirty="0"/>
              <a:t> funda- </a:t>
            </a:r>
            <a:r>
              <a:rPr lang="en-US" dirty="0" err="1"/>
              <a:t>og</a:t>
            </a:r>
            <a:r>
              <a:rPr lang="en-US" dirty="0"/>
              <a:t> </a:t>
            </a:r>
            <a:r>
              <a:rPr lang="en-US" dirty="0" err="1"/>
              <a:t>fyrirlestraaðstöðu</a:t>
            </a:r>
            <a:endParaRPr lang="en-US" dirty="0"/>
          </a:p>
          <a:p>
            <a:pPr marL="457200" indent="-457200">
              <a:buFont typeface="Arial" panose="020B0604020202020204" pitchFamily="34" charset="0"/>
              <a:buChar char="•"/>
            </a:pPr>
            <a:r>
              <a:rPr lang="en-US" dirty="0"/>
              <a:t>U-</a:t>
            </a:r>
            <a:r>
              <a:rPr lang="en-US" dirty="0" err="1"/>
              <a:t>beygja</a:t>
            </a:r>
            <a:r>
              <a:rPr lang="en-US" dirty="0"/>
              <a:t> </a:t>
            </a:r>
            <a:r>
              <a:rPr lang="en-US" dirty="0" err="1"/>
              <a:t>Eflingar</a:t>
            </a:r>
            <a:r>
              <a:rPr lang="en-US" dirty="0"/>
              <a:t> </a:t>
            </a:r>
          </a:p>
          <a:p>
            <a:pPr marL="457200" indent="-457200">
              <a:buFont typeface="Arial" panose="020B0604020202020204" pitchFamily="34" charset="0"/>
              <a:buChar char="•"/>
            </a:pPr>
            <a:r>
              <a:rPr lang="en-US" dirty="0" err="1"/>
              <a:t>Leit</a:t>
            </a:r>
            <a:r>
              <a:rPr lang="en-US" dirty="0"/>
              <a:t> </a:t>
            </a:r>
            <a:r>
              <a:rPr lang="en-US" dirty="0" err="1"/>
              <a:t>að</a:t>
            </a:r>
            <a:r>
              <a:rPr lang="en-US" dirty="0"/>
              <a:t> </a:t>
            </a:r>
            <a:r>
              <a:rPr lang="en-US" dirty="0" err="1"/>
              <a:t>nýju</a:t>
            </a:r>
            <a:r>
              <a:rPr lang="en-US" dirty="0"/>
              <a:t> </a:t>
            </a:r>
            <a:r>
              <a:rPr lang="en-US" dirty="0" err="1"/>
              <a:t>húsnæði</a:t>
            </a:r>
            <a:endParaRPr lang="en-US" dirty="0"/>
          </a:p>
          <a:p>
            <a:pPr marL="457200" indent="-457200">
              <a:buFont typeface="Arial" panose="020B0604020202020204" pitchFamily="34" charset="0"/>
              <a:buChar char="•"/>
            </a:pPr>
            <a:endParaRPr lang="en-US" dirty="0"/>
          </a:p>
          <a:p>
            <a:r>
              <a:rPr lang="en-US" dirty="0"/>
              <a:t>=&gt; </a:t>
            </a:r>
            <a:r>
              <a:rPr lang="en-US" dirty="0" err="1"/>
              <a:t>Yfirtók</a:t>
            </a:r>
            <a:r>
              <a:rPr lang="en-US" dirty="0"/>
              <a:t> </a:t>
            </a:r>
            <a:r>
              <a:rPr lang="en-US" dirty="0" err="1"/>
              <a:t>tíma</a:t>
            </a:r>
            <a:r>
              <a:rPr lang="en-US" dirty="0"/>
              <a:t> </a:t>
            </a:r>
            <a:r>
              <a:rPr lang="en-US" dirty="0" err="1"/>
              <a:t>og</a:t>
            </a:r>
            <a:r>
              <a:rPr lang="en-US" dirty="0"/>
              <a:t> kraft </a:t>
            </a:r>
            <a:r>
              <a:rPr lang="en-US" dirty="0" err="1"/>
              <a:t>stjórnar</a:t>
            </a:r>
            <a:r>
              <a:rPr lang="en-US" dirty="0"/>
              <a:t> </a:t>
            </a:r>
            <a:r>
              <a:rPr lang="en-US" dirty="0" err="1"/>
              <a:t>og</a:t>
            </a:r>
            <a:r>
              <a:rPr lang="en-US" dirty="0"/>
              <a:t> </a:t>
            </a:r>
            <a:r>
              <a:rPr lang="en-US" dirty="0" err="1"/>
              <a:t>starfsfólks</a:t>
            </a:r>
            <a:r>
              <a:rPr lang="en-US" dirty="0"/>
              <a:t>.</a:t>
            </a:r>
          </a:p>
        </p:txBody>
      </p:sp>
    </p:spTree>
    <p:extLst>
      <p:ext uri="{BB962C8B-B14F-4D97-AF65-F5344CB8AC3E}">
        <p14:creationId xmlns:p14="http://schemas.microsoft.com/office/powerpoint/2010/main" val="2273605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err="1"/>
              <a:t>Ákvörðun</a:t>
            </a:r>
            <a:r>
              <a:rPr lang="en-US" dirty="0"/>
              <a:t> </a:t>
            </a:r>
            <a:r>
              <a:rPr lang="en-US" dirty="0" err="1"/>
              <a:t>sem</a:t>
            </a:r>
            <a:r>
              <a:rPr lang="en-US" dirty="0"/>
              <a:t> </a:t>
            </a:r>
            <a:r>
              <a:rPr lang="en-US" dirty="0" err="1"/>
              <a:t>markaði</a:t>
            </a:r>
            <a:r>
              <a:rPr lang="en-US" dirty="0"/>
              <a:t> </a:t>
            </a:r>
            <a:r>
              <a:rPr lang="en-US" dirty="0" err="1"/>
              <a:t>starfsárið</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buFont typeface="Arial" panose="020B0604020202020204" pitchFamily="34" charset="0"/>
              <a:buChar char="•"/>
            </a:pPr>
            <a:r>
              <a:rPr lang="en-US" dirty="0" err="1"/>
              <a:t>Endurskoðun</a:t>
            </a:r>
            <a:r>
              <a:rPr lang="en-US" dirty="0"/>
              <a:t> á </a:t>
            </a:r>
            <a:r>
              <a:rPr lang="en-US" dirty="0" err="1"/>
              <a:t>innra</a:t>
            </a:r>
            <a:r>
              <a:rPr lang="en-US" dirty="0"/>
              <a:t> </a:t>
            </a:r>
            <a:r>
              <a:rPr lang="en-US" dirty="0" err="1"/>
              <a:t>skipulagi</a:t>
            </a:r>
            <a:r>
              <a:rPr lang="en-US" dirty="0"/>
              <a:t> ReykjavíkurAkademíunnar</a:t>
            </a:r>
          </a:p>
          <a:p>
            <a:pPr marL="457200" indent="-457200">
              <a:buFont typeface="Arial" panose="020B0604020202020204" pitchFamily="34" charset="0"/>
              <a:buChar char="•"/>
            </a:pPr>
            <a:endParaRPr lang="is-IS" dirty="0"/>
          </a:p>
          <a:p>
            <a:pPr marL="1028700" lvl="1" indent="-342900"/>
            <a:r>
              <a:rPr lang="is-IS" dirty="0"/>
              <a:t>Hlutverk og ábyrgð óskýr og ýmsar hefðir sem að…</a:t>
            </a:r>
          </a:p>
          <a:p>
            <a:pPr lvl="2" indent="0">
              <a:buNone/>
            </a:pPr>
            <a:r>
              <a:rPr lang="is-IS" dirty="0"/>
              <a:t>      „færa starfsemin í átt að lögum og reglum og síðan breyta reglum ef þarf“</a:t>
            </a:r>
          </a:p>
          <a:p>
            <a:pPr marL="1028700" lvl="1" indent="-342900"/>
            <a:r>
              <a:rPr lang="is-IS" dirty="0"/>
              <a:t>Tengsl og hlutverk RA og FRA?</a:t>
            </a:r>
          </a:p>
          <a:p>
            <a:pPr marL="1028700" lvl="1" indent="-342900"/>
            <a:r>
              <a:rPr lang="is-IS" dirty="0"/>
              <a:t>Stofnun á markaði eða í almannaþágu?</a:t>
            </a:r>
          </a:p>
          <a:p>
            <a:pPr marL="1028700" lvl="1" indent="-342900"/>
            <a:r>
              <a:rPr lang="is-IS" dirty="0"/>
              <a:t>Stofnanavæðing samfélagsins =&gt; þar verða </a:t>
            </a:r>
            <a:r>
              <a:rPr lang="is-IS" dirty="0" err="1"/>
              <a:t>ssf</a:t>
            </a:r>
            <a:r>
              <a:rPr lang="is-IS" dirty="0"/>
              <a:t> að eiga málsvara</a:t>
            </a:r>
          </a:p>
          <a:p>
            <a:pPr marL="1028700" lvl="1" indent="-342900"/>
            <a:r>
              <a:rPr lang="is-IS" dirty="0"/>
              <a:t>Að RA haldi áfram að þróast í takt við samfélagið</a:t>
            </a:r>
          </a:p>
          <a:p>
            <a:pPr marL="1143000" lvl="1" indent="-457200"/>
            <a:endParaRPr lang="is-IS" dirty="0"/>
          </a:p>
          <a:p>
            <a:pPr lvl="1" indent="0">
              <a:buNone/>
            </a:pPr>
            <a:r>
              <a:rPr lang="en-US" dirty="0"/>
              <a:t>=&gt;</a:t>
            </a:r>
            <a:r>
              <a:rPr lang="en-US" dirty="0" err="1"/>
              <a:t>M.a.</a:t>
            </a:r>
            <a:r>
              <a:rPr lang="en-US" dirty="0"/>
              <a:t> ,,</a:t>
            </a:r>
            <a:r>
              <a:rPr lang="en-US" dirty="0" err="1"/>
              <a:t>Kornhlöðuloftsfundur</a:t>
            </a:r>
            <a:r>
              <a:rPr lang="en-US" dirty="0"/>
              <a:t>”, </a:t>
            </a:r>
            <a:r>
              <a:rPr lang="en-US" dirty="0" err="1"/>
              <a:t>samtal</a:t>
            </a:r>
            <a:r>
              <a:rPr lang="en-US" dirty="0"/>
              <a:t> </a:t>
            </a:r>
            <a:r>
              <a:rPr lang="en-US" dirty="0" err="1"/>
              <a:t>við</a:t>
            </a:r>
            <a:r>
              <a:rPr lang="en-US" dirty="0"/>
              <a:t> </a:t>
            </a:r>
            <a:r>
              <a:rPr lang="en-US" dirty="0" err="1"/>
              <a:t>samfélagið</a:t>
            </a:r>
            <a:r>
              <a:rPr lang="en-US" dirty="0"/>
              <a:t> </a:t>
            </a:r>
            <a:r>
              <a:rPr lang="en-US" dirty="0" err="1"/>
              <a:t>og</a:t>
            </a:r>
            <a:r>
              <a:rPr lang="en-US" dirty="0"/>
              <a:t> </a:t>
            </a:r>
            <a:r>
              <a:rPr lang="en-US" dirty="0" err="1"/>
              <a:t>Fræðaþing</a:t>
            </a:r>
            <a:r>
              <a:rPr lang="en-US" dirty="0"/>
              <a:t> 2024 </a:t>
            </a:r>
            <a:r>
              <a:rPr lang="en-US" dirty="0" err="1"/>
              <a:t>bíða</a:t>
            </a:r>
            <a:r>
              <a:rPr lang="en-US" dirty="0"/>
              <a:t> </a:t>
            </a:r>
            <a:r>
              <a:rPr lang="en-US" dirty="0" err="1"/>
              <a:t>haustsins</a:t>
            </a:r>
            <a:r>
              <a:rPr lang="is-IS" dirty="0"/>
              <a:t>.</a:t>
            </a:r>
            <a:endParaRPr lang="en-US" dirty="0"/>
          </a:p>
        </p:txBody>
      </p:sp>
    </p:spTree>
    <p:extLst>
      <p:ext uri="{BB962C8B-B14F-4D97-AF65-F5344CB8AC3E}">
        <p14:creationId xmlns:p14="http://schemas.microsoft.com/office/powerpoint/2010/main" val="1111708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ynd 4">
            <a:extLst>
              <a:ext uri="{FF2B5EF4-FFF2-40B4-BE49-F238E27FC236}">
                <a16:creationId xmlns:a16="http://schemas.microsoft.com/office/drawing/2014/main" id="{6F029EC7-8BC1-5700-16DD-C76D15608958}"/>
              </a:ext>
            </a:extLst>
          </p:cNvPr>
          <p:cNvPicPr>
            <a:picLocks noChangeAspect="1"/>
          </p:cNvPicPr>
          <p:nvPr/>
        </p:nvPicPr>
        <p:blipFill>
          <a:blip r:embed="rId2"/>
          <a:stretch>
            <a:fillRect/>
          </a:stretch>
        </p:blipFill>
        <p:spPr>
          <a:xfrm>
            <a:off x="2116002" y="0"/>
            <a:ext cx="7959996" cy="6858000"/>
          </a:xfrm>
          <a:prstGeom prst="rect">
            <a:avLst/>
          </a:prstGeom>
        </p:spPr>
      </p:pic>
      <p:sp>
        <p:nvSpPr>
          <p:cNvPr id="6" name="Textarammi 5">
            <a:extLst>
              <a:ext uri="{FF2B5EF4-FFF2-40B4-BE49-F238E27FC236}">
                <a16:creationId xmlns:a16="http://schemas.microsoft.com/office/drawing/2014/main" id="{91A347F6-7EBC-3B06-BDD3-FC602EC325CA}"/>
              </a:ext>
            </a:extLst>
          </p:cNvPr>
          <p:cNvSpPr txBox="1"/>
          <p:nvPr/>
        </p:nvSpPr>
        <p:spPr>
          <a:xfrm>
            <a:off x="235132" y="853440"/>
            <a:ext cx="766354" cy="4406536"/>
          </a:xfrm>
          <a:prstGeom prst="rect">
            <a:avLst/>
          </a:prstGeom>
        </p:spPr>
        <p:txBody>
          <a:bodyPr vert="vert270" wrap="none" lIns="91440" tIns="45720" rIns="91440" bIns="45720" rtlCol="0">
            <a:noAutofit/>
          </a:bodyPr>
          <a:lstStyle/>
          <a:p>
            <a:pPr algn="l"/>
            <a:r>
              <a:rPr lang="en-US" sz="6000" dirty="0"/>
              <a:t>S K I P U R I T</a:t>
            </a:r>
            <a:endParaRPr lang="is-IS" sz="6000" dirty="0"/>
          </a:p>
        </p:txBody>
      </p:sp>
    </p:spTree>
    <p:extLst>
      <p:ext uri="{BB962C8B-B14F-4D97-AF65-F5344CB8AC3E}">
        <p14:creationId xmlns:p14="http://schemas.microsoft.com/office/powerpoint/2010/main" val="865603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err="1"/>
              <a:t>Orsök</a:t>
            </a:r>
            <a:r>
              <a:rPr lang="en-US" dirty="0"/>
              <a:t> </a:t>
            </a:r>
            <a:r>
              <a:rPr lang="en-US" dirty="0" err="1"/>
              <a:t>eða</a:t>
            </a:r>
            <a:r>
              <a:rPr lang="en-US" dirty="0"/>
              <a:t> </a:t>
            </a:r>
            <a:r>
              <a:rPr lang="en-US" dirty="0" err="1"/>
              <a:t>afleiðing</a:t>
            </a:r>
            <a:r>
              <a:rPr lang="en-US" dirty="0"/>
              <a:t>?</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buFont typeface="Arial" panose="020B0604020202020204" pitchFamily="34" charset="0"/>
              <a:buChar char="•"/>
            </a:pPr>
            <a:r>
              <a:rPr lang="en-US" dirty="0" err="1"/>
              <a:t>Stjórnskipulag</a:t>
            </a:r>
            <a:r>
              <a:rPr lang="en-US" dirty="0"/>
              <a:t> ReykjavíkurAkademíunnar </a:t>
            </a:r>
            <a:r>
              <a:rPr lang="en-US" sz="1600" dirty="0"/>
              <a:t>(mars 2024, </a:t>
            </a:r>
            <a:r>
              <a:rPr lang="en-US" sz="1600" dirty="0" err="1"/>
              <a:t>uppfært</a:t>
            </a:r>
            <a:r>
              <a:rPr lang="en-US" sz="1600" dirty="0"/>
              <a:t> í </a:t>
            </a:r>
            <a:r>
              <a:rPr lang="en-US" sz="1600" dirty="0" err="1"/>
              <a:t>júlí</a:t>
            </a:r>
            <a:r>
              <a:rPr lang="en-US" sz="1600" dirty="0"/>
              <a:t> 2024)) </a:t>
            </a:r>
          </a:p>
          <a:p>
            <a:pPr marL="1143000" lvl="1" indent="-457200"/>
            <a:r>
              <a:rPr lang="en-US" dirty="0" err="1"/>
              <a:t>Samvinna</a:t>
            </a:r>
            <a:r>
              <a:rPr lang="en-US" dirty="0"/>
              <a:t>, </a:t>
            </a:r>
            <a:r>
              <a:rPr lang="en-US" dirty="0" err="1"/>
              <a:t>skyldur</a:t>
            </a:r>
            <a:r>
              <a:rPr lang="en-US" dirty="0"/>
              <a:t> </a:t>
            </a:r>
            <a:r>
              <a:rPr lang="en-US" dirty="0" err="1"/>
              <a:t>og</a:t>
            </a:r>
            <a:r>
              <a:rPr lang="en-US" dirty="0"/>
              <a:t> </a:t>
            </a:r>
            <a:r>
              <a:rPr lang="en-US" dirty="0" err="1"/>
              <a:t>ábyrgð</a:t>
            </a:r>
            <a:r>
              <a:rPr lang="en-US" dirty="0"/>
              <a:t> </a:t>
            </a:r>
            <a:r>
              <a:rPr lang="en-US" dirty="0" err="1"/>
              <a:t>stjórnar</a:t>
            </a:r>
            <a:r>
              <a:rPr lang="en-US" dirty="0"/>
              <a:t>, </a:t>
            </a:r>
            <a:r>
              <a:rPr lang="en-US" dirty="0" err="1"/>
              <a:t>starfsfólks</a:t>
            </a:r>
            <a:r>
              <a:rPr lang="en-US" dirty="0"/>
              <a:t> </a:t>
            </a:r>
            <a:r>
              <a:rPr lang="en-US" dirty="0" err="1"/>
              <a:t>og</a:t>
            </a:r>
            <a:r>
              <a:rPr lang="en-US" dirty="0"/>
              <a:t> </a:t>
            </a:r>
            <a:r>
              <a:rPr lang="en-US" dirty="0" err="1"/>
              <a:t>félaganna</a:t>
            </a:r>
            <a:endParaRPr lang="en-US" dirty="0"/>
          </a:p>
          <a:p>
            <a:pPr marL="457200" indent="-457200">
              <a:buFont typeface="Arial" panose="020B0604020202020204" pitchFamily="34" charset="0"/>
              <a:buChar char="•"/>
            </a:pPr>
            <a:r>
              <a:rPr lang="en-US" dirty="0"/>
              <a:t>(F)RA </a:t>
            </a:r>
            <a:r>
              <a:rPr lang="en-US" dirty="0" err="1"/>
              <a:t>ólík</a:t>
            </a:r>
            <a:r>
              <a:rPr lang="en-US" dirty="0"/>
              <a:t> </a:t>
            </a:r>
            <a:r>
              <a:rPr lang="en-US" dirty="0" err="1"/>
              <a:t>hlutverk</a:t>
            </a:r>
            <a:r>
              <a:rPr lang="en-US" dirty="0"/>
              <a:t> </a:t>
            </a:r>
            <a:r>
              <a:rPr lang="en-US" dirty="0" err="1"/>
              <a:t>en</a:t>
            </a:r>
            <a:r>
              <a:rPr lang="en-US" dirty="0"/>
              <a:t> </a:t>
            </a:r>
            <a:r>
              <a:rPr lang="en-US" dirty="0" err="1"/>
              <a:t>samofin</a:t>
            </a:r>
            <a:r>
              <a:rPr lang="en-US" dirty="0"/>
              <a:t> </a:t>
            </a:r>
            <a:r>
              <a:rPr lang="en-US" dirty="0" err="1"/>
              <a:t>heild</a:t>
            </a:r>
            <a:endParaRPr lang="en-US" dirty="0"/>
          </a:p>
          <a:p>
            <a:pPr marL="1143000" lvl="1" indent="-457200"/>
            <a:r>
              <a:rPr lang="en-US" dirty="0" err="1"/>
              <a:t>Samtal</a:t>
            </a:r>
            <a:r>
              <a:rPr lang="en-US" dirty="0"/>
              <a:t> á milli </a:t>
            </a:r>
            <a:r>
              <a:rPr lang="en-US" dirty="0" err="1"/>
              <a:t>formanna</a:t>
            </a:r>
            <a:r>
              <a:rPr lang="en-US" dirty="0"/>
              <a:t> </a:t>
            </a:r>
            <a:r>
              <a:rPr lang="en-US" dirty="0" err="1"/>
              <a:t>stjórna</a:t>
            </a:r>
            <a:r>
              <a:rPr lang="en-US" dirty="0"/>
              <a:t> RA </a:t>
            </a:r>
            <a:r>
              <a:rPr lang="en-US" dirty="0" err="1"/>
              <a:t>og</a:t>
            </a:r>
            <a:r>
              <a:rPr lang="en-US" dirty="0"/>
              <a:t> FRA um</a:t>
            </a:r>
          </a:p>
          <a:p>
            <a:pPr marL="1600200" lvl="2" indent="-457200"/>
            <a:r>
              <a:rPr lang="en-US" dirty="0" err="1"/>
              <a:t>Tengsl</a:t>
            </a:r>
            <a:r>
              <a:rPr lang="en-US" dirty="0"/>
              <a:t> milli </a:t>
            </a:r>
            <a:r>
              <a:rPr lang="en-US" dirty="0" err="1"/>
              <a:t>stjórnanna</a:t>
            </a:r>
            <a:endParaRPr lang="en-US" dirty="0"/>
          </a:p>
          <a:p>
            <a:pPr marL="1600200" lvl="2" indent="-457200"/>
            <a:r>
              <a:rPr lang="en-US" dirty="0" err="1"/>
              <a:t>Þjónustuhlutverk</a:t>
            </a:r>
            <a:r>
              <a:rPr lang="en-US" dirty="0"/>
              <a:t> </a:t>
            </a:r>
            <a:r>
              <a:rPr lang="en-US" dirty="0" err="1"/>
              <a:t>skrifstofunnar</a:t>
            </a:r>
            <a:endParaRPr lang="en-US" dirty="0"/>
          </a:p>
          <a:p>
            <a:pPr marL="1600200" lvl="2" indent="-457200"/>
            <a:r>
              <a:rPr lang="en-US" dirty="0" err="1"/>
              <a:t>Virkjun</a:t>
            </a:r>
            <a:r>
              <a:rPr lang="en-US" dirty="0"/>
              <a:t> </a:t>
            </a:r>
            <a:r>
              <a:rPr lang="en-US" dirty="0" err="1"/>
              <a:t>félaga</a:t>
            </a:r>
            <a:r>
              <a:rPr lang="en-US" dirty="0"/>
              <a:t> </a:t>
            </a:r>
            <a:r>
              <a:rPr lang="en-US" dirty="0" err="1"/>
              <a:t>utan</a:t>
            </a:r>
            <a:r>
              <a:rPr lang="en-US" dirty="0"/>
              <a:t> </a:t>
            </a:r>
            <a:r>
              <a:rPr lang="en-US" dirty="0" err="1"/>
              <a:t>Þórunnartúns</a:t>
            </a:r>
            <a:r>
              <a:rPr lang="en-US" dirty="0"/>
              <a:t> </a:t>
            </a:r>
          </a:p>
          <a:p>
            <a:pPr marL="1600200" lvl="2" indent="-457200"/>
            <a:r>
              <a:rPr lang="en-US" dirty="0" err="1"/>
              <a:t>og</a:t>
            </a:r>
            <a:r>
              <a:rPr lang="en-US" dirty="0"/>
              <a:t> </a:t>
            </a:r>
            <a:r>
              <a:rPr lang="en-US" dirty="0" err="1"/>
              <a:t>fleira</a:t>
            </a:r>
            <a:r>
              <a:rPr lang="en-US" dirty="0"/>
              <a:t> </a:t>
            </a:r>
            <a:r>
              <a:rPr lang="en-US" dirty="0" err="1"/>
              <a:t>og</a:t>
            </a:r>
            <a:r>
              <a:rPr lang="en-US" dirty="0"/>
              <a:t> </a:t>
            </a:r>
            <a:r>
              <a:rPr lang="en-US" dirty="0" err="1"/>
              <a:t>fleira</a:t>
            </a: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1600200" lvl="2" indent="-457200"/>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529642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arammi 5">
            <a:extLst>
              <a:ext uri="{FF2B5EF4-FFF2-40B4-BE49-F238E27FC236}">
                <a16:creationId xmlns:a16="http://schemas.microsoft.com/office/drawing/2014/main" id="{91A347F6-7EBC-3B06-BDD3-FC602EC325CA}"/>
              </a:ext>
            </a:extLst>
          </p:cNvPr>
          <p:cNvSpPr txBox="1"/>
          <p:nvPr/>
        </p:nvSpPr>
        <p:spPr>
          <a:xfrm>
            <a:off x="182881" y="1497874"/>
            <a:ext cx="766354" cy="4406536"/>
          </a:xfrm>
          <a:prstGeom prst="rect">
            <a:avLst/>
          </a:prstGeom>
        </p:spPr>
        <p:txBody>
          <a:bodyPr vert="vert270" wrap="none" lIns="91440" tIns="45720" rIns="91440" bIns="45720" rtlCol="0">
            <a:noAutofit/>
          </a:bodyPr>
          <a:lstStyle/>
          <a:p>
            <a:pPr algn="l"/>
            <a:r>
              <a:rPr lang="en-US" sz="6000" dirty="0"/>
              <a:t>H L U T V E R K I Ð</a:t>
            </a:r>
            <a:endParaRPr lang="is-IS" sz="6000" dirty="0"/>
          </a:p>
        </p:txBody>
      </p:sp>
      <p:pic>
        <p:nvPicPr>
          <p:cNvPr id="3" name="Mynd 2">
            <a:extLst>
              <a:ext uri="{FF2B5EF4-FFF2-40B4-BE49-F238E27FC236}">
                <a16:creationId xmlns:a16="http://schemas.microsoft.com/office/drawing/2014/main" id="{BDA86CB8-6FC9-5A1B-AFB0-9DF9BDD24A1B}"/>
              </a:ext>
            </a:extLst>
          </p:cNvPr>
          <p:cNvPicPr>
            <a:picLocks noChangeAspect="1"/>
          </p:cNvPicPr>
          <p:nvPr/>
        </p:nvPicPr>
        <p:blipFill>
          <a:blip r:embed="rId2"/>
          <a:stretch>
            <a:fillRect/>
          </a:stretch>
        </p:blipFill>
        <p:spPr>
          <a:xfrm>
            <a:off x="1713471" y="2391286"/>
            <a:ext cx="9533649" cy="2075428"/>
          </a:xfrm>
          <a:prstGeom prst="rect">
            <a:avLst/>
          </a:prstGeom>
        </p:spPr>
      </p:pic>
    </p:spTree>
    <p:extLst>
      <p:ext uri="{BB962C8B-B14F-4D97-AF65-F5344CB8AC3E}">
        <p14:creationId xmlns:p14="http://schemas.microsoft.com/office/powerpoint/2010/main" val="4291584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err="1"/>
              <a:t>Með</a:t>
            </a:r>
            <a:r>
              <a:rPr lang="en-US" dirty="0"/>
              <a:t> </a:t>
            </a:r>
            <a:r>
              <a:rPr lang="en-US" dirty="0" err="1"/>
              <a:t>orðum</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r>
              <a:rPr lang="en-US" sz="2000" dirty="0"/>
              <a:t>MÁLSVARI </a:t>
            </a:r>
          </a:p>
          <a:p>
            <a:pPr lvl="1" indent="0">
              <a:buNone/>
            </a:pPr>
            <a:r>
              <a:rPr lang="en-US" sz="1800" b="1" dirty="0" err="1">
                <a:solidFill>
                  <a:srgbClr val="E40000"/>
                </a:solidFill>
              </a:rPr>
              <a:t>Stofnanavæðingin</a:t>
            </a:r>
            <a:r>
              <a:rPr lang="en-US" sz="1800" b="1" dirty="0">
                <a:solidFill>
                  <a:srgbClr val="E40000"/>
                </a:solidFill>
              </a:rPr>
              <a:t>!</a:t>
            </a:r>
            <a:r>
              <a:rPr lang="en-US" sz="1800" dirty="0"/>
              <a:t> </a:t>
            </a:r>
            <a:r>
              <a:rPr lang="en-US" sz="1800" dirty="0" err="1"/>
              <a:t>Tölfræði</a:t>
            </a:r>
            <a:r>
              <a:rPr lang="en-US" sz="1800" dirty="0"/>
              <a:t>, </a:t>
            </a:r>
            <a:r>
              <a:rPr lang="en-US" sz="1800" dirty="0" err="1"/>
              <a:t>rödd</a:t>
            </a:r>
            <a:r>
              <a:rPr lang="en-US" sz="1800" dirty="0"/>
              <a:t> </a:t>
            </a:r>
            <a:r>
              <a:rPr lang="en-US" sz="1800" dirty="0" err="1"/>
              <a:t>ssf</a:t>
            </a:r>
            <a:r>
              <a:rPr lang="en-US" sz="1800" dirty="0"/>
              <a:t> í </a:t>
            </a:r>
            <a:r>
              <a:rPr lang="en-US" sz="1800" dirty="0" err="1"/>
              <a:t>vísinda</a:t>
            </a:r>
            <a:r>
              <a:rPr lang="en-US" sz="1800" dirty="0"/>
              <a:t> </a:t>
            </a:r>
            <a:r>
              <a:rPr lang="en-US" sz="1800" dirty="0" err="1"/>
              <a:t>og</a:t>
            </a:r>
            <a:r>
              <a:rPr lang="en-US" sz="1800" dirty="0"/>
              <a:t> </a:t>
            </a:r>
            <a:r>
              <a:rPr lang="en-US" sz="1800" dirty="0" err="1"/>
              <a:t>nýsköpunarsamfélaginu</a:t>
            </a:r>
            <a:r>
              <a:rPr lang="en-US" sz="1800" dirty="0"/>
              <a:t>, </a:t>
            </a:r>
            <a:r>
              <a:rPr lang="en-US" sz="1800" dirty="0" err="1"/>
              <a:t>stjórnvöldum</a:t>
            </a:r>
            <a:r>
              <a:rPr lang="en-US" sz="1800" dirty="0"/>
              <a:t>, </a:t>
            </a:r>
            <a:r>
              <a:rPr lang="en-US" sz="1800" dirty="0" err="1"/>
              <a:t>samningar</a:t>
            </a:r>
            <a:r>
              <a:rPr lang="en-US" sz="1800" dirty="0"/>
              <a:t> </a:t>
            </a:r>
            <a:r>
              <a:rPr lang="en-US" sz="1800" dirty="0" err="1"/>
              <a:t>við</a:t>
            </a:r>
            <a:r>
              <a:rPr lang="en-US" sz="1800" dirty="0"/>
              <a:t> </a:t>
            </a:r>
            <a:r>
              <a:rPr lang="en-US" sz="1800" dirty="0" err="1"/>
              <a:t>aðrar</a:t>
            </a:r>
            <a:r>
              <a:rPr lang="en-US" sz="1800" dirty="0"/>
              <a:t> </a:t>
            </a:r>
            <a:r>
              <a:rPr lang="en-US" sz="1800" dirty="0" err="1"/>
              <a:t>stofnanir</a:t>
            </a:r>
            <a:r>
              <a:rPr lang="en-US" sz="1800" dirty="0"/>
              <a:t>, </a:t>
            </a:r>
            <a:r>
              <a:rPr lang="en-US" sz="1800" dirty="0" err="1"/>
              <a:t>Fræðaþing</a:t>
            </a:r>
            <a:r>
              <a:rPr lang="en-US" sz="1800" dirty="0"/>
              <a:t>, </a:t>
            </a:r>
            <a:r>
              <a:rPr lang="en-US" sz="1800" dirty="0" err="1"/>
              <a:t>kynningarmál</a:t>
            </a:r>
            <a:r>
              <a:rPr lang="en-US" sz="1800" dirty="0"/>
              <a:t>, </a:t>
            </a:r>
            <a:r>
              <a:rPr lang="en-US" sz="1800" dirty="0" err="1"/>
              <a:t>skýrslur</a:t>
            </a:r>
            <a:endParaRPr lang="en-US" sz="1800" dirty="0"/>
          </a:p>
          <a:p>
            <a:pPr marL="457200" indent="-457200"/>
            <a:r>
              <a:rPr lang="en-US" sz="2000" dirty="0"/>
              <a:t>MIÐSTÖÐ</a:t>
            </a:r>
          </a:p>
          <a:p>
            <a:pPr lvl="1" indent="0">
              <a:buNone/>
            </a:pPr>
            <a:r>
              <a:rPr lang="en-US" sz="1800" b="1" dirty="0" err="1">
                <a:solidFill>
                  <a:srgbClr val="E40000"/>
                </a:solidFill>
              </a:rPr>
              <a:t>Öflugt</a:t>
            </a:r>
            <a:r>
              <a:rPr lang="en-US" sz="1800" b="1" dirty="0">
                <a:solidFill>
                  <a:srgbClr val="E40000"/>
                </a:solidFill>
              </a:rPr>
              <a:t> </a:t>
            </a:r>
            <a:r>
              <a:rPr lang="en-US" sz="1800" b="1" dirty="0" err="1">
                <a:solidFill>
                  <a:srgbClr val="E40000"/>
                </a:solidFill>
              </a:rPr>
              <a:t>fræðasamfélag</a:t>
            </a:r>
            <a:r>
              <a:rPr lang="en-US" sz="1800" b="1" dirty="0">
                <a:solidFill>
                  <a:srgbClr val="E40000"/>
                </a:solidFill>
              </a:rPr>
              <a:t> </a:t>
            </a:r>
            <a:r>
              <a:rPr lang="en-US" sz="1800" b="1" dirty="0" err="1">
                <a:solidFill>
                  <a:srgbClr val="E40000"/>
                </a:solidFill>
              </a:rPr>
              <a:t>borið</a:t>
            </a:r>
            <a:r>
              <a:rPr lang="en-US" sz="1800" b="1" dirty="0">
                <a:solidFill>
                  <a:srgbClr val="E40000"/>
                </a:solidFill>
              </a:rPr>
              <a:t> </a:t>
            </a:r>
            <a:r>
              <a:rPr lang="en-US" sz="1800" b="1" dirty="0" err="1">
                <a:solidFill>
                  <a:srgbClr val="E40000"/>
                </a:solidFill>
              </a:rPr>
              <a:t>uppi</a:t>
            </a:r>
            <a:r>
              <a:rPr lang="en-US" sz="1800" b="1" dirty="0">
                <a:solidFill>
                  <a:srgbClr val="E40000"/>
                </a:solidFill>
              </a:rPr>
              <a:t> </a:t>
            </a:r>
            <a:r>
              <a:rPr lang="en-US" sz="1800" b="1" dirty="0" err="1">
                <a:solidFill>
                  <a:srgbClr val="E40000"/>
                </a:solidFill>
              </a:rPr>
              <a:t>af</a:t>
            </a:r>
            <a:r>
              <a:rPr lang="en-US" sz="1800" b="1" dirty="0">
                <a:solidFill>
                  <a:srgbClr val="E40000"/>
                </a:solidFill>
              </a:rPr>
              <a:t> Akademónum </a:t>
            </a:r>
            <a:r>
              <a:rPr lang="en-US" sz="1800" b="1" dirty="0" err="1">
                <a:solidFill>
                  <a:srgbClr val="E40000"/>
                </a:solidFill>
              </a:rPr>
              <a:t>og</a:t>
            </a:r>
            <a:r>
              <a:rPr lang="en-US" sz="1800" b="1" dirty="0">
                <a:solidFill>
                  <a:srgbClr val="E40000"/>
                </a:solidFill>
              </a:rPr>
              <a:t> FRA, </a:t>
            </a:r>
            <a:r>
              <a:rPr lang="en-US" sz="1800" b="1" dirty="0" err="1">
                <a:solidFill>
                  <a:srgbClr val="E40000"/>
                </a:solidFill>
              </a:rPr>
              <a:t>fullt</a:t>
            </a:r>
            <a:r>
              <a:rPr lang="en-US" sz="1800" b="1" dirty="0">
                <a:solidFill>
                  <a:srgbClr val="E40000"/>
                </a:solidFill>
              </a:rPr>
              <a:t> </a:t>
            </a:r>
            <a:r>
              <a:rPr lang="en-US" sz="1800" b="1" dirty="0" err="1">
                <a:solidFill>
                  <a:srgbClr val="E40000"/>
                </a:solidFill>
              </a:rPr>
              <a:t>af</a:t>
            </a:r>
            <a:r>
              <a:rPr lang="en-US" sz="1800" b="1" dirty="0">
                <a:solidFill>
                  <a:srgbClr val="E40000"/>
                </a:solidFill>
              </a:rPr>
              <a:t> </a:t>
            </a:r>
            <a:r>
              <a:rPr lang="en-US" sz="1800" b="1" dirty="0" err="1">
                <a:solidFill>
                  <a:srgbClr val="E40000"/>
                </a:solidFill>
              </a:rPr>
              <a:t>tækifærum</a:t>
            </a:r>
            <a:r>
              <a:rPr lang="en-US" sz="1800" b="1" dirty="0">
                <a:solidFill>
                  <a:srgbClr val="E40000"/>
                </a:solidFill>
              </a:rPr>
              <a:t> </a:t>
            </a:r>
            <a:r>
              <a:rPr lang="en-US" sz="1800" b="1" dirty="0" err="1">
                <a:solidFill>
                  <a:srgbClr val="E40000"/>
                </a:solidFill>
              </a:rPr>
              <a:t>og</a:t>
            </a:r>
            <a:r>
              <a:rPr lang="en-US" sz="1800" b="1" dirty="0">
                <a:solidFill>
                  <a:srgbClr val="E40000"/>
                </a:solidFill>
              </a:rPr>
              <a:t> </a:t>
            </a:r>
            <a:r>
              <a:rPr lang="en-US" sz="1800" b="1" dirty="0" err="1">
                <a:solidFill>
                  <a:srgbClr val="E40000"/>
                </a:solidFill>
              </a:rPr>
              <a:t>stuðningi</a:t>
            </a:r>
            <a:r>
              <a:rPr lang="en-US" sz="1800" dirty="0"/>
              <a:t> </a:t>
            </a:r>
            <a:r>
              <a:rPr lang="en-US" sz="1800" dirty="0" err="1"/>
              <a:t>fjölbreytt</a:t>
            </a:r>
            <a:r>
              <a:rPr lang="en-US" sz="1800" dirty="0"/>
              <a:t> </a:t>
            </a:r>
            <a:r>
              <a:rPr lang="en-US" sz="1800" dirty="0" err="1"/>
              <a:t>vinnu</a:t>
            </a:r>
            <a:r>
              <a:rPr lang="en-US" sz="1800" dirty="0"/>
              <a:t>- </a:t>
            </a:r>
            <a:r>
              <a:rPr lang="en-US" sz="1800" dirty="0" err="1"/>
              <a:t>og</a:t>
            </a:r>
            <a:r>
              <a:rPr lang="en-US" sz="1800" dirty="0"/>
              <a:t> </a:t>
            </a:r>
            <a:r>
              <a:rPr lang="en-US" sz="1800" dirty="0" err="1"/>
              <a:t>fundaraðstaða</a:t>
            </a:r>
            <a:r>
              <a:rPr lang="en-US" sz="1800" dirty="0"/>
              <a:t>,  funda- </a:t>
            </a:r>
            <a:r>
              <a:rPr lang="en-US" sz="1800" dirty="0" err="1"/>
              <a:t>og</a:t>
            </a:r>
            <a:r>
              <a:rPr lang="en-US" sz="1800" dirty="0"/>
              <a:t> </a:t>
            </a:r>
            <a:r>
              <a:rPr lang="en-US" sz="1800" dirty="0" err="1"/>
              <a:t>fyrirlestraaðstaða</a:t>
            </a:r>
            <a:r>
              <a:rPr lang="en-US" sz="1800" dirty="0"/>
              <a:t>, </a:t>
            </a:r>
            <a:r>
              <a:rPr lang="en-US" sz="1800" dirty="0" err="1"/>
              <a:t>handbókasafn</a:t>
            </a:r>
            <a:r>
              <a:rPr lang="en-US" sz="1800" dirty="0"/>
              <a:t>, </a:t>
            </a:r>
            <a:r>
              <a:rPr lang="en-US" sz="1800" dirty="0" err="1"/>
              <a:t>kynningarþjónusta</a:t>
            </a:r>
            <a:r>
              <a:rPr lang="en-US" sz="1800" dirty="0"/>
              <a:t>, </a:t>
            </a:r>
            <a:r>
              <a:rPr lang="en-US" sz="1800" dirty="0" err="1"/>
              <a:t>rannsóknaþjónusta</a:t>
            </a:r>
            <a:r>
              <a:rPr lang="en-US" sz="1800" dirty="0"/>
              <a:t>, </a:t>
            </a:r>
            <a:r>
              <a:rPr lang="en-US" sz="1800" dirty="0" err="1"/>
              <a:t>rafrænt</a:t>
            </a:r>
            <a:r>
              <a:rPr lang="en-US" sz="1800" dirty="0"/>
              <a:t> </a:t>
            </a:r>
            <a:r>
              <a:rPr lang="en-US" sz="1800" dirty="0" err="1"/>
              <a:t>félagatal</a:t>
            </a:r>
            <a:r>
              <a:rPr lang="en-US" sz="1800" dirty="0"/>
              <a:t> </a:t>
            </a:r>
            <a:r>
              <a:rPr lang="en-US" sz="1800" dirty="0" err="1"/>
              <a:t>og</a:t>
            </a:r>
            <a:r>
              <a:rPr lang="en-US" sz="1800" dirty="0"/>
              <a:t> </a:t>
            </a:r>
            <a:r>
              <a:rPr lang="en-US" sz="1800" dirty="0" err="1"/>
              <a:t>vefgátt</a:t>
            </a:r>
            <a:r>
              <a:rPr lang="en-US" sz="1800" dirty="0"/>
              <a:t>, </a:t>
            </a:r>
            <a:r>
              <a:rPr lang="en-US" sz="1800" dirty="0" err="1"/>
              <a:t>stuðningur</a:t>
            </a:r>
            <a:r>
              <a:rPr lang="en-US" sz="1800" dirty="0"/>
              <a:t> </a:t>
            </a:r>
            <a:r>
              <a:rPr lang="en-US" sz="1800" dirty="0" err="1"/>
              <a:t>við</a:t>
            </a:r>
            <a:r>
              <a:rPr lang="en-US" sz="1800" dirty="0"/>
              <a:t> </a:t>
            </a:r>
            <a:r>
              <a:rPr lang="en-US" sz="1800" dirty="0" err="1"/>
              <a:t>útgáfu</a:t>
            </a:r>
            <a:r>
              <a:rPr lang="en-US" sz="1800" dirty="0"/>
              <a:t>, </a:t>
            </a:r>
            <a:r>
              <a:rPr lang="en-US" sz="1800" dirty="0" err="1"/>
              <a:t>hljóðver</a:t>
            </a:r>
            <a:r>
              <a:rPr lang="en-US" sz="1800" dirty="0"/>
              <a:t>, </a:t>
            </a:r>
            <a:r>
              <a:rPr lang="en-US" sz="1800" dirty="0" err="1"/>
              <a:t>fræðsla</a:t>
            </a:r>
            <a:endParaRPr lang="en-US" sz="1800" dirty="0"/>
          </a:p>
          <a:p>
            <a:pPr marL="457200" indent="-457200"/>
            <a:r>
              <a:rPr lang="en-US" sz="2000" dirty="0"/>
              <a:t>RANNSÓKNIR</a:t>
            </a:r>
            <a:br>
              <a:rPr lang="en-US" sz="2000" dirty="0"/>
            </a:br>
            <a:r>
              <a:rPr lang="en-US" sz="2000" dirty="0"/>
              <a:t>   </a:t>
            </a:r>
            <a:r>
              <a:rPr lang="en-US" sz="1800" b="1" dirty="0" err="1">
                <a:solidFill>
                  <a:srgbClr val="E40000"/>
                </a:solidFill>
              </a:rPr>
              <a:t>Vettvangur</a:t>
            </a:r>
            <a:r>
              <a:rPr lang="en-US" sz="1800" b="1" dirty="0">
                <a:solidFill>
                  <a:srgbClr val="E40000"/>
                </a:solidFill>
              </a:rPr>
              <a:t> </a:t>
            </a:r>
            <a:r>
              <a:rPr lang="en-US" sz="1800" b="1" dirty="0" err="1">
                <a:solidFill>
                  <a:srgbClr val="E40000"/>
                </a:solidFill>
              </a:rPr>
              <a:t>fyrir</a:t>
            </a:r>
            <a:r>
              <a:rPr lang="en-US" sz="1800" b="1" dirty="0">
                <a:solidFill>
                  <a:srgbClr val="E40000"/>
                </a:solidFill>
              </a:rPr>
              <a:t> </a:t>
            </a:r>
            <a:r>
              <a:rPr lang="en-US" sz="1800" b="1" dirty="0" err="1">
                <a:solidFill>
                  <a:srgbClr val="E40000"/>
                </a:solidFill>
              </a:rPr>
              <a:t>rannsóknir</a:t>
            </a:r>
            <a:r>
              <a:rPr lang="en-US" sz="1800" b="1" dirty="0">
                <a:solidFill>
                  <a:srgbClr val="E40000"/>
                </a:solidFill>
              </a:rPr>
              <a:t> </a:t>
            </a:r>
            <a:r>
              <a:rPr lang="en-US" sz="1800" dirty="0"/>
              <a:t>RA </a:t>
            </a:r>
            <a:r>
              <a:rPr lang="en-US" sz="1800" dirty="0" err="1"/>
              <a:t>og</a:t>
            </a:r>
            <a:r>
              <a:rPr lang="en-US" sz="1800" dirty="0"/>
              <a:t> </a:t>
            </a:r>
            <a:r>
              <a:rPr lang="en-US" sz="1800" dirty="0" err="1"/>
              <a:t>einstaklinga</a:t>
            </a:r>
            <a:r>
              <a:rPr lang="en-US" sz="1800" dirty="0"/>
              <a:t> </a:t>
            </a:r>
            <a:r>
              <a:rPr lang="en-US" sz="1800" dirty="0" err="1"/>
              <a:t>og</a:t>
            </a:r>
            <a:r>
              <a:rPr lang="en-US" sz="1800" dirty="0"/>
              <a:t> </a:t>
            </a:r>
            <a:r>
              <a:rPr lang="en-US" sz="1800" dirty="0" err="1"/>
              <a:t>hópa</a:t>
            </a:r>
            <a:r>
              <a:rPr lang="en-US" sz="1800" dirty="0"/>
              <a:t> </a:t>
            </a:r>
            <a:r>
              <a:rPr lang="en-US" sz="1800" dirty="0" err="1"/>
              <a:t>sem</a:t>
            </a:r>
            <a:r>
              <a:rPr lang="en-US" sz="1800" dirty="0"/>
              <a:t> </a:t>
            </a:r>
            <a:r>
              <a:rPr lang="en-US" sz="1800" dirty="0" err="1"/>
              <a:t>eru</a:t>
            </a:r>
            <a:r>
              <a:rPr lang="en-US" sz="1800" dirty="0"/>
              <a:t> </a:t>
            </a:r>
            <a:r>
              <a:rPr lang="en-US" sz="1800" dirty="0" err="1"/>
              <a:t>hýstar</a:t>
            </a:r>
            <a:r>
              <a:rPr lang="en-US" sz="1800" dirty="0"/>
              <a:t> </a:t>
            </a:r>
            <a:r>
              <a:rPr lang="en-US" sz="1800" dirty="0" err="1"/>
              <a:t>við</a:t>
            </a:r>
            <a:r>
              <a:rPr lang="en-US" sz="1800" dirty="0"/>
              <a:t> RA</a:t>
            </a:r>
            <a:endParaRPr lang="en-US" sz="2000" dirty="0"/>
          </a:p>
          <a:p>
            <a:pPr marL="457200" indent="-457200"/>
            <a:r>
              <a:rPr lang="en-US" sz="2000" dirty="0"/>
              <a:t>ÞEKKINGARMIÐLUN</a:t>
            </a:r>
          </a:p>
          <a:p>
            <a:pPr lvl="1" indent="0">
              <a:buNone/>
            </a:pPr>
            <a:r>
              <a:rPr lang="en-US" sz="1800" b="1" dirty="0" err="1">
                <a:solidFill>
                  <a:srgbClr val="E40000"/>
                </a:solidFill>
              </a:rPr>
              <a:t>Opinberir</a:t>
            </a:r>
            <a:r>
              <a:rPr lang="en-US" sz="1800" b="1" dirty="0">
                <a:solidFill>
                  <a:srgbClr val="E40000"/>
                </a:solidFill>
              </a:rPr>
              <a:t> </a:t>
            </a:r>
            <a:r>
              <a:rPr lang="en-US" sz="1800" b="1" dirty="0" err="1">
                <a:solidFill>
                  <a:srgbClr val="E40000"/>
                </a:solidFill>
              </a:rPr>
              <a:t>vettvangur</a:t>
            </a:r>
            <a:r>
              <a:rPr lang="en-US" sz="1800" b="1" dirty="0">
                <a:solidFill>
                  <a:srgbClr val="E40000"/>
                </a:solidFill>
              </a:rPr>
              <a:t> </a:t>
            </a:r>
            <a:r>
              <a:rPr lang="en-US" sz="1800" b="1" dirty="0" err="1">
                <a:solidFill>
                  <a:srgbClr val="E40000"/>
                </a:solidFill>
              </a:rPr>
              <a:t>fyrir</a:t>
            </a:r>
            <a:r>
              <a:rPr lang="en-US" sz="1800" b="1" dirty="0">
                <a:solidFill>
                  <a:srgbClr val="E40000"/>
                </a:solidFill>
              </a:rPr>
              <a:t> </a:t>
            </a:r>
            <a:r>
              <a:rPr lang="en-US" sz="1800" b="1" dirty="0" err="1">
                <a:solidFill>
                  <a:srgbClr val="E40000"/>
                </a:solidFill>
              </a:rPr>
              <a:t>fræðslu</a:t>
            </a:r>
            <a:r>
              <a:rPr lang="en-US" sz="1800" b="1" dirty="0">
                <a:solidFill>
                  <a:srgbClr val="E40000"/>
                </a:solidFill>
              </a:rPr>
              <a:t> </a:t>
            </a:r>
            <a:r>
              <a:rPr lang="en-US" sz="1800" dirty="0"/>
              <a:t>á </a:t>
            </a:r>
            <a:r>
              <a:rPr lang="en-US" sz="1800" dirty="0" err="1"/>
              <a:t>fjölbreyttu</a:t>
            </a:r>
            <a:r>
              <a:rPr lang="en-US" sz="1800" dirty="0"/>
              <a:t> </a:t>
            </a:r>
            <a:r>
              <a:rPr lang="en-US" sz="1800" dirty="0" err="1"/>
              <a:t>formi</a:t>
            </a:r>
            <a:r>
              <a:rPr lang="en-US" sz="1800" dirty="0"/>
              <a:t>.</a:t>
            </a:r>
          </a:p>
          <a:p>
            <a:pPr lvl="1" indent="0">
              <a:buNone/>
            </a:pPr>
            <a:endParaRPr lang="en-US" dirty="0"/>
          </a:p>
        </p:txBody>
      </p:sp>
    </p:spTree>
    <p:extLst>
      <p:ext uri="{BB962C8B-B14F-4D97-AF65-F5344CB8AC3E}">
        <p14:creationId xmlns:p14="http://schemas.microsoft.com/office/powerpoint/2010/main" val="1743657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ynd 4">
            <a:extLst>
              <a:ext uri="{FF2B5EF4-FFF2-40B4-BE49-F238E27FC236}">
                <a16:creationId xmlns:a16="http://schemas.microsoft.com/office/drawing/2014/main" id="{86B10809-27E6-FD85-2C62-8BF777550DFF}"/>
              </a:ext>
            </a:extLst>
          </p:cNvPr>
          <p:cNvPicPr>
            <a:picLocks noChangeAspect="1"/>
          </p:cNvPicPr>
          <p:nvPr/>
        </p:nvPicPr>
        <p:blipFill>
          <a:blip r:embed="rId2"/>
          <a:stretch>
            <a:fillRect/>
          </a:stretch>
        </p:blipFill>
        <p:spPr>
          <a:xfrm>
            <a:off x="1189179" y="4466611"/>
            <a:ext cx="8843095" cy="1928066"/>
          </a:xfrm>
          <a:prstGeom prst="rect">
            <a:avLst/>
          </a:prstGeom>
        </p:spPr>
      </p:pic>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a:t>Í </a:t>
            </a:r>
            <a:r>
              <a:rPr lang="en-US" dirty="0" err="1"/>
              <a:t>praxís</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buFont typeface="Arial" panose="020B0604020202020204" pitchFamily="34" charset="0"/>
              <a:buChar char="•"/>
            </a:pPr>
            <a:r>
              <a:rPr lang="en-US" sz="2400" dirty="0" err="1"/>
              <a:t>Aðgerðaáætlun</a:t>
            </a:r>
            <a:r>
              <a:rPr lang="en-US" sz="2400" dirty="0"/>
              <a:t> </a:t>
            </a:r>
            <a:r>
              <a:rPr lang="en-US" sz="2400" dirty="0" err="1"/>
              <a:t>stjórnar</a:t>
            </a:r>
            <a:r>
              <a:rPr lang="en-US" sz="2400" dirty="0"/>
              <a:t> 2022 – 2024 </a:t>
            </a:r>
            <a:r>
              <a:rPr lang="en-US" sz="1400" dirty="0"/>
              <a:t>(mars 2024) </a:t>
            </a:r>
          </a:p>
          <a:p>
            <a:pPr marL="457200" indent="-457200">
              <a:buFont typeface="Arial" panose="020B0604020202020204" pitchFamily="34" charset="0"/>
              <a:buChar char="•"/>
            </a:pPr>
            <a:r>
              <a:rPr lang="en-US" sz="2400" dirty="0" err="1"/>
              <a:t>Gagnavistunarstefna</a:t>
            </a:r>
            <a:r>
              <a:rPr lang="en-US" sz="2400" dirty="0"/>
              <a:t> ReykjavíkurAkademíunnar </a:t>
            </a:r>
            <a:r>
              <a:rPr lang="en-US" sz="1600" dirty="0"/>
              <a:t>(</a:t>
            </a:r>
            <a:r>
              <a:rPr lang="en-US" sz="1600" dirty="0" err="1"/>
              <a:t>apríl</a:t>
            </a:r>
            <a:r>
              <a:rPr lang="en-US" sz="1600" dirty="0"/>
              <a:t> 2024)</a:t>
            </a:r>
            <a:endParaRPr lang="en-US" sz="2400" dirty="0"/>
          </a:p>
          <a:p>
            <a:pPr marL="457200" indent="-457200">
              <a:buFont typeface="Arial" panose="020B0604020202020204" pitchFamily="34" charset="0"/>
              <a:buChar char="•"/>
            </a:pPr>
            <a:r>
              <a:rPr lang="en-US" sz="2400" dirty="0" err="1"/>
              <a:t>Málalykill</a:t>
            </a:r>
            <a:r>
              <a:rPr lang="en-US" sz="2400" dirty="0"/>
              <a:t> </a:t>
            </a:r>
            <a:r>
              <a:rPr lang="en-US" sz="2400" dirty="0" err="1"/>
              <a:t>skjalsafns</a:t>
            </a:r>
            <a:r>
              <a:rPr lang="en-US" sz="2400" dirty="0"/>
              <a:t> RA </a:t>
            </a:r>
            <a:r>
              <a:rPr lang="en-US" sz="1600" dirty="0"/>
              <a:t>(</a:t>
            </a:r>
            <a:r>
              <a:rPr lang="en-US" sz="1600" dirty="0" err="1"/>
              <a:t>maí</a:t>
            </a:r>
            <a:r>
              <a:rPr lang="en-US" sz="1600" dirty="0"/>
              <a:t> 2024)</a:t>
            </a:r>
          </a:p>
          <a:p>
            <a:pPr marL="457200" indent="-457200">
              <a:buFont typeface="Arial" panose="020B0604020202020204" pitchFamily="34" charset="0"/>
              <a:buChar char="•"/>
            </a:pPr>
            <a:r>
              <a:rPr lang="en-US" sz="2400" dirty="0" err="1"/>
              <a:t>Miðstöðin</a:t>
            </a:r>
            <a:r>
              <a:rPr lang="en-US" sz="2400" dirty="0"/>
              <a:t> – </a:t>
            </a:r>
            <a:r>
              <a:rPr lang="en-US" sz="2400" dirty="0" err="1"/>
              <a:t>rammi</a:t>
            </a:r>
            <a:r>
              <a:rPr lang="en-US" sz="2400" dirty="0"/>
              <a:t> </a:t>
            </a:r>
            <a:r>
              <a:rPr lang="en-US" sz="1600" dirty="0"/>
              <a:t>(</a:t>
            </a:r>
            <a:r>
              <a:rPr lang="en-US" sz="1600" dirty="0" err="1"/>
              <a:t>júní</a:t>
            </a:r>
            <a:r>
              <a:rPr lang="en-US" sz="1600" dirty="0"/>
              <a:t> 2024)</a:t>
            </a:r>
          </a:p>
          <a:p>
            <a:pPr marL="457200" indent="-457200">
              <a:buFont typeface="Arial" panose="020B0604020202020204" pitchFamily="34" charset="0"/>
              <a:buChar char="•"/>
            </a:pPr>
            <a:r>
              <a:rPr lang="en-US" sz="2400" dirty="0" err="1"/>
              <a:t>Útgáfa</a:t>
            </a:r>
            <a:r>
              <a:rPr lang="en-US" sz="2400" dirty="0"/>
              <a:t> – rami </a:t>
            </a:r>
            <a:r>
              <a:rPr lang="en-US" sz="1600" dirty="0"/>
              <a:t>(</a:t>
            </a:r>
            <a:r>
              <a:rPr lang="en-US" sz="1600" dirty="0" err="1"/>
              <a:t>júlí</a:t>
            </a:r>
            <a:r>
              <a:rPr lang="en-US" sz="1600" dirty="0"/>
              <a:t> 2024)</a:t>
            </a:r>
          </a:p>
          <a:p>
            <a:pPr marL="457200" indent="-457200">
              <a:buFont typeface="Arial" panose="020B0604020202020204" pitchFamily="34" charset="0"/>
              <a:buChar char="•"/>
            </a:pPr>
            <a:r>
              <a:rPr lang="en-US" sz="2400" dirty="0" err="1"/>
              <a:t>Afmælissjóður</a:t>
            </a:r>
            <a:r>
              <a:rPr lang="en-US" sz="2400" dirty="0"/>
              <a:t> ReykjavíkurAkademíunnar </a:t>
            </a:r>
            <a:r>
              <a:rPr lang="en-US" sz="1600" dirty="0"/>
              <a:t>(</a:t>
            </a:r>
            <a:r>
              <a:rPr lang="en-US" sz="1600" dirty="0" err="1"/>
              <a:t>júlí</a:t>
            </a:r>
            <a:r>
              <a:rPr lang="en-US" sz="1600" dirty="0"/>
              <a:t> 2024)</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9143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ynd 4">
            <a:extLst>
              <a:ext uri="{FF2B5EF4-FFF2-40B4-BE49-F238E27FC236}">
                <a16:creationId xmlns:a16="http://schemas.microsoft.com/office/drawing/2014/main" id="{86B10809-27E6-FD85-2C62-8BF777550DFF}"/>
              </a:ext>
            </a:extLst>
          </p:cNvPr>
          <p:cNvPicPr>
            <a:picLocks noChangeAspect="1"/>
          </p:cNvPicPr>
          <p:nvPr/>
        </p:nvPicPr>
        <p:blipFill>
          <a:blip r:embed="rId2"/>
          <a:stretch>
            <a:fillRect/>
          </a:stretch>
        </p:blipFill>
        <p:spPr>
          <a:xfrm>
            <a:off x="1189179" y="4466611"/>
            <a:ext cx="8843095" cy="1928066"/>
          </a:xfrm>
          <a:prstGeom prst="rect">
            <a:avLst/>
          </a:prstGeom>
        </p:spPr>
      </p:pic>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a:t>Í </a:t>
            </a:r>
            <a:r>
              <a:rPr lang="en-US" dirty="0" err="1"/>
              <a:t>praxís</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buFont typeface="Arial" panose="020B0604020202020204" pitchFamily="34" charset="0"/>
              <a:buChar char="•"/>
            </a:pPr>
            <a:r>
              <a:rPr lang="en-US" dirty="0" err="1"/>
              <a:t>Rannsóknaþjónusta</a:t>
            </a:r>
            <a:r>
              <a:rPr lang="en-US" dirty="0"/>
              <a:t> RA – </a:t>
            </a:r>
            <a:r>
              <a:rPr lang="en-US" dirty="0" err="1"/>
              <a:t>Umgjörð</a:t>
            </a:r>
            <a:r>
              <a:rPr lang="en-US" dirty="0"/>
              <a:t> </a:t>
            </a:r>
            <a:r>
              <a:rPr lang="en-US" sz="1800" dirty="0"/>
              <a:t>(mars 2024)</a:t>
            </a:r>
            <a:endParaRPr lang="en-US" dirty="0"/>
          </a:p>
          <a:p>
            <a:pPr marL="457200" indent="-457200">
              <a:buFont typeface="Arial" panose="020B0604020202020204" pitchFamily="34" charset="0"/>
              <a:buChar char="•"/>
            </a:pPr>
            <a:r>
              <a:rPr lang="en-US" dirty="0" err="1"/>
              <a:t>Kynningaáætlun</a:t>
            </a:r>
            <a:r>
              <a:rPr lang="en-US" dirty="0"/>
              <a:t> </a:t>
            </a:r>
            <a:r>
              <a:rPr lang="en-US" sz="1600" dirty="0"/>
              <a:t>(</a:t>
            </a:r>
            <a:r>
              <a:rPr lang="en-US" sz="1600" dirty="0" err="1"/>
              <a:t>kemur</a:t>
            </a:r>
            <a:r>
              <a:rPr lang="en-US" sz="1600" dirty="0"/>
              <a:t> </a:t>
            </a:r>
            <a:r>
              <a:rPr lang="en-US" sz="1600" dirty="0" err="1"/>
              <a:t>með</a:t>
            </a:r>
            <a:r>
              <a:rPr lang="en-US" sz="1600" dirty="0"/>
              <a:t> </a:t>
            </a:r>
            <a:r>
              <a:rPr lang="en-US" sz="1600" dirty="0" err="1"/>
              <a:t>haustinu</a:t>
            </a:r>
            <a:r>
              <a:rPr lang="en-US" sz="1600" dirty="0"/>
              <a:t>)</a:t>
            </a:r>
          </a:p>
          <a:p>
            <a:pPr marL="457200" indent="-457200">
              <a:buFont typeface="Arial" panose="020B0604020202020204" pitchFamily="34" charset="0"/>
              <a:buChar char="•"/>
            </a:pPr>
            <a:r>
              <a:rPr lang="en-US" dirty="0" err="1"/>
              <a:t>Aðbúnaður</a:t>
            </a:r>
            <a:r>
              <a:rPr lang="en-US" dirty="0"/>
              <a:t> í </a:t>
            </a:r>
            <a:r>
              <a:rPr lang="en-US" dirty="0" err="1"/>
              <a:t>ReykjavíkurAkademíunn</a:t>
            </a:r>
            <a:r>
              <a:rPr lang="en-US" dirty="0"/>
              <a:t>. </a:t>
            </a:r>
            <a:r>
              <a:rPr lang="en-US" dirty="0" err="1"/>
              <a:t>Viðmið</a:t>
            </a:r>
            <a:r>
              <a:rPr lang="en-US" dirty="0"/>
              <a:t> </a:t>
            </a:r>
            <a:r>
              <a:rPr lang="en-US" sz="1400" dirty="0"/>
              <a:t>(2023)</a:t>
            </a:r>
            <a:endParaRPr lang="en-US" dirty="0"/>
          </a:p>
          <a:p>
            <a:pPr marL="457200" indent="-457200">
              <a:buFont typeface="Arial" panose="020B0604020202020204" pitchFamily="34" charset="0"/>
              <a:buChar char="•"/>
            </a:pPr>
            <a:r>
              <a:rPr lang="en-US" dirty="0" err="1"/>
              <a:t>Ný</a:t>
            </a:r>
            <a:r>
              <a:rPr lang="en-US" dirty="0"/>
              <a:t> </a:t>
            </a:r>
            <a:r>
              <a:rPr lang="en-US" dirty="0" err="1"/>
              <a:t>orð</a:t>
            </a:r>
            <a:r>
              <a:rPr lang="en-US" dirty="0"/>
              <a:t> </a:t>
            </a:r>
            <a:r>
              <a:rPr lang="en-US" dirty="0" err="1"/>
              <a:t>og</a:t>
            </a:r>
            <a:r>
              <a:rPr lang="en-US" dirty="0"/>
              <a:t> </a:t>
            </a:r>
            <a:r>
              <a:rPr lang="en-US" dirty="0" err="1"/>
              <a:t>hugtök</a:t>
            </a: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1248998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ynd 3">
            <a:extLst>
              <a:ext uri="{FF2B5EF4-FFF2-40B4-BE49-F238E27FC236}">
                <a16:creationId xmlns:a16="http://schemas.microsoft.com/office/drawing/2014/main" id="{CFB19F99-DC68-5952-0308-842AE5ED0C05}"/>
              </a:ext>
            </a:extLst>
          </p:cNvPr>
          <p:cNvPicPr>
            <a:picLocks noChangeAspect="1"/>
          </p:cNvPicPr>
          <p:nvPr/>
        </p:nvPicPr>
        <p:blipFill rotWithShape="1">
          <a:blip r:embed="rId2"/>
          <a:srcRect l="7530" r="70093"/>
          <a:stretch/>
        </p:blipFill>
        <p:spPr>
          <a:xfrm>
            <a:off x="6688181" y="1328182"/>
            <a:ext cx="4894217" cy="4768779"/>
          </a:xfrm>
          <a:prstGeom prst="rect">
            <a:avLst/>
          </a:prstGeom>
        </p:spPr>
      </p:pic>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a:t>Í </a:t>
            </a:r>
            <a:r>
              <a:rPr lang="en-US" dirty="0" err="1"/>
              <a:t>praxís</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buFont typeface="Arial" panose="020B0604020202020204" pitchFamily="34" charset="0"/>
              <a:buChar char="•"/>
            </a:pPr>
            <a:r>
              <a:rPr lang="en-US" sz="2400" dirty="0" err="1"/>
              <a:t>Markvissari</a:t>
            </a:r>
            <a:r>
              <a:rPr lang="en-US" sz="2400" dirty="0"/>
              <a:t> </a:t>
            </a:r>
            <a:r>
              <a:rPr lang="en-US" sz="2400" dirty="0" err="1"/>
              <a:t>kynning</a:t>
            </a:r>
            <a:r>
              <a:rPr lang="en-US" sz="2400" dirty="0"/>
              <a:t> á </a:t>
            </a:r>
            <a:r>
              <a:rPr lang="en-US" sz="2400" dirty="0" err="1"/>
              <a:t>ssf</a:t>
            </a:r>
            <a:endParaRPr lang="en-US" sz="2400" dirty="0"/>
          </a:p>
          <a:p>
            <a:pPr marL="457200" indent="-457200">
              <a:buFont typeface="Arial" panose="020B0604020202020204" pitchFamily="34" charset="0"/>
              <a:buChar char="•"/>
            </a:pPr>
            <a:r>
              <a:rPr lang="en-US" sz="2400" dirty="0"/>
              <a:t>Innan </a:t>
            </a:r>
            <a:r>
              <a:rPr lang="en-US" sz="2400" dirty="0" err="1"/>
              <a:t>garðs</a:t>
            </a:r>
            <a:r>
              <a:rPr lang="en-US" sz="2400" dirty="0"/>
              <a:t> </a:t>
            </a:r>
            <a:r>
              <a:rPr lang="en-US" sz="2400" dirty="0" err="1"/>
              <a:t>og</a:t>
            </a:r>
            <a:r>
              <a:rPr lang="en-US" sz="2400" dirty="0"/>
              <a:t> </a:t>
            </a:r>
            <a:r>
              <a:rPr lang="en-US" sz="2400" dirty="0" err="1"/>
              <a:t>utan</a:t>
            </a:r>
            <a:r>
              <a:rPr lang="en-US" sz="2400" dirty="0"/>
              <a:t> - </a:t>
            </a:r>
            <a:r>
              <a:rPr lang="en-US" sz="2400" dirty="0" err="1"/>
              <a:t>Fræðaþing</a:t>
            </a:r>
            <a:r>
              <a:rPr lang="en-US" sz="2400" dirty="0"/>
              <a:t> 2023</a:t>
            </a:r>
          </a:p>
          <a:p>
            <a:pPr marL="457200" indent="-457200">
              <a:buFont typeface="Arial" panose="020B0604020202020204" pitchFamily="34" charset="0"/>
              <a:buChar char="•"/>
            </a:pPr>
            <a:r>
              <a:rPr lang="en-US" sz="2400" dirty="0" err="1"/>
              <a:t>Samningar</a:t>
            </a:r>
            <a:r>
              <a:rPr lang="en-US" sz="2400" dirty="0"/>
              <a:t> </a:t>
            </a:r>
            <a:r>
              <a:rPr lang="en-US" sz="2400" dirty="0" err="1"/>
              <a:t>við</a:t>
            </a:r>
            <a:r>
              <a:rPr lang="en-US" sz="2400" dirty="0"/>
              <a:t> HÍ </a:t>
            </a:r>
            <a:r>
              <a:rPr lang="en-US" sz="2400" dirty="0" err="1"/>
              <a:t>og</a:t>
            </a:r>
            <a:r>
              <a:rPr lang="en-US" sz="2400" dirty="0"/>
              <a:t> </a:t>
            </a:r>
            <a:r>
              <a:rPr lang="en-US" sz="2400" dirty="0" err="1"/>
              <a:t>fleiri</a:t>
            </a:r>
            <a:r>
              <a:rPr lang="en-US" sz="2400" dirty="0"/>
              <a:t> </a:t>
            </a:r>
            <a:r>
              <a:rPr lang="en-US" sz="2400" dirty="0" err="1"/>
              <a:t>stofnanir</a:t>
            </a:r>
            <a:endParaRPr lang="en-US" sz="2400" dirty="0"/>
          </a:p>
          <a:p>
            <a:pPr marL="457200" indent="-457200">
              <a:buFont typeface="Arial" panose="020B0604020202020204" pitchFamily="34" charset="0"/>
              <a:buChar char="•"/>
            </a:pPr>
            <a:r>
              <a:rPr lang="en-US" sz="2400" dirty="0" err="1"/>
              <a:t>Tölfræði</a:t>
            </a:r>
            <a:r>
              <a:rPr lang="en-US" sz="2400" dirty="0"/>
              <a:t> um </a:t>
            </a:r>
            <a:r>
              <a:rPr lang="en-US" sz="2400" dirty="0" err="1"/>
              <a:t>ssf</a:t>
            </a:r>
            <a:endParaRPr lang="en-US" sz="2400" dirty="0"/>
          </a:p>
          <a:p>
            <a:pPr marL="457200" indent="-457200">
              <a:buFont typeface="Arial" panose="020B0604020202020204" pitchFamily="34" charset="0"/>
              <a:buChar char="•"/>
            </a:pPr>
            <a:r>
              <a:rPr lang="en-US" sz="2400" dirty="0" err="1"/>
              <a:t>Vísindapólitík</a:t>
            </a:r>
            <a:r>
              <a:rPr lang="en-US" sz="2400" dirty="0"/>
              <a:t> – </a:t>
            </a:r>
            <a:r>
              <a:rPr lang="en-US" sz="2400" dirty="0" err="1"/>
              <a:t>aðhald</a:t>
            </a:r>
            <a:endParaRPr lang="en-US" sz="2400" dirty="0"/>
          </a:p>
          <a:p>
            <a:pPr marL="457200" indent="-457200">
              <a:buFont typeface="Arial" panose="020B0604020202020204" pitchFamily="34" charset="0"/>
              <a:buChar char="•"/>
            </a:pPr>
            <a:r>
              <a:rPr lang="en-US" sz="2400" dirty="0" err="1"/>
              <a:t>Samstarf</a:t>
            </a:r>
            <a:r>
              <a:rPr lang="en-US" sz="2400" dirty="0"/>
              <a:t> </a:t>
            </a:r>
            <a:r>
              <a:rPr lang="en-US" sz="2400" dirty="0" err="1"/>
              <a:t>við</a:t>
            </a:r>
            <a:r>
              <a:rPr lang="en-US" sz="2400" dirty="0"/>
              <a:t> </a:t>
            </a:r>
            <a:r>
              <a:rPr lang="en-US" sz="2400" dirty="0" err="1"/>
              <a:t>Vísindafélagið</a:t>
            </a:r>
            <a:r>
              <a:rPr lang="en-US" sz="2400" dirty="0"/>
              <a:t>, HÍ, HR </a:t>
            </a:r>
            <a:r>
              <a:rPr lang="en-US" sz="2400" dirty="0" err="1"/>
              <a:t>og</a:t>
            </a:r>
            <a:r>
              <a:rPr lang="en-US" sz="2400" dirty="0"/>
              <a:t> </a:t>
            </a:r>
            <a:r>
              <a:rPr lang="en-US" sz="2400" dirty="0" err="1"/>
              <a:t>Fedon</a:t>
            </a:r>
            <a:endParaRPr lang="en-US" sz="2400" dirty="0"/>
          </a:p>
          <a:p>
            <a:pPr marL="457200" indent="-457200">
              <a:buFont typeface="Arial" panose="020B0604020202020204" pitchFamily="34" charset="0"/>
              <a:buChar char="•"/>
            </a:pPr>
            <a:r>
              <a:rPr lang="en-US" sz="2400" dirty="0" err="1"/>
              <a:t>Opinber</a:t>
            </a:r>
            <a:r>
              <a:rPr lang="en-US" sz="2400" dirty="0"/>
              <a:t> </a:t>
            </a:r>
            <a:r>
              <a:rPr lang="en-US" sz="2400" dirty="0" err="1"/>
              <a:t>umræða</a:t>
            </a:r>
            <a:r>
              <a:rPr lang="en-US" sz="2400" dirty="0"/>
              <a:t> </a:t>
            </a:r>
            <a:r>
              <a:rPr lang="en-US" sz="2400" dirty="0" err="1"/>
              <a:t>og</a:t>
            </a:r>
            <a:r>
              <a:rPr lang="en-US" sz="2400" dirty="0"/>
              <a:t> </a:t>
            </a:r>
            <a:r>
              <a:rPr lang="en-US" sz="2400" dirty="0" err="1"/>
              <a:t>álitsgreinar</a:t>
            </a:r>
            <a:endParaRPr lang="en-US" sz="2400" dirty="0"/>
          </a:p>
          <a:p>
            <a:pPr marL="457200" indent="-457200">
              <a:buFont typeface="Arial" panose="020B0604020202020204" pitchFamily="34" charset="0"/>
              <a:buChar char="•"/>
            </a:pPr>
            <a:r>
              <a:rPr lang="en-US" sz="2400" dirty="0" err="1"/>
              <a:t>Styrktarsamningar</a:t>
            </a:r>
            <a:endParaRPr lang="en-US" sz="2400" dirty="0"/>
          </a:p>
          <a:p>
            <a:pPr marL="457200" indent="-457200">
              <a:buFont typeface="Arial" panose="020B0604020202020204" pitchFamily="34" charset="0"/>
              <a:buChar char="•"/>
            </a:pPr>
            <a:r>
              <a:rPr lang="en-US" sz="2400" dirty="0" err="1"/>
              <a:t>Faghópur</a:t>
            </a:r>
            <a:r>
              <a:rPr lang="en-US" sz="2400" dirty="0"/>
              <a:t> </a:t>
            </a:r>
            <a:r>
              <a:rPr lang="en-US" sz="2400" dirty="0" err="1"/>
              <a:t>innan</a:t>
            </a:r>
            <a:r>
              <a:rPr lang="en-US" sz="2400" dirty="0"/>
              <a:t> </a:t>
            </a:r>
            <a:r>
              <a:rPr lang="en-US" sz="2400" dirty="0" err="1"/>
              <a:t>Visku</a:t>
            </a:r>
            <a:endParaRPr lang="en-US" sz="2400"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810195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ynd 3">
            <a:extLst>
              <a:ext uri="{FF2B5EF4-FFF2-40B4-BE49-F238E27FC236}">
                <a16:creationId xmlns:a16="http://schemas.microsoft.com/office/drawing/2014/main" id="{DFF2BE97-2377-8D57-C0B5-552694FF3A03}"/>
              </a:ext>
            </a:extLst>
          </p:cNvPr>
          <p:cNvPicPr>
            <a:picLocks noChangeAspect="1"/>
          </p:cNvPicPr>
          <p:nvPr/>
        </p:nvPicPr>
        <p:blipFill rotWithShape="1">
          <a:blip r:embed="rId3"/>
          <a:srcRect l="28637" r="49311"/>
          <a:stretch/>
        </p:blipFill>
        <p:spPr>
          <a:xfrm>
            <a:off x="6853646" y="1319761"/>
            <a:ext cx="4634066" cy="4576537"/>
          </a:xfrm>
          <a:prstGeom prst="rect">
            <a:avLst/>
          </a:prstGeom>
        </p:spPr>
      </p:pic>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a:t>Í </a:t>
            </a:r>
            <a:r>
              <a:rPr lang="en-US" dirty="0" err="1"/>
              <a:t>praxís</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buFont typeface="Arial" panose="020B0604020202020204" pitchFamily="34" charset="0"/>
              <a:buChar char="•"/>
            </a:pPr>
            <a:r>
              <a:rPr lang="en-US" sz="2400" dirty="0" err="1"/>
              <a:t>Fjölbreyttari</a:t>
            </a:r>
            <a:r>
              <a:rPr lang="en-US" sz="2400" dirty="0"/>
              <a:t> </a:t>
            </a:r>
            <a:r>
              <a:rPr lang="en-US" sz="2400" dirty="0" err="1"/>
              <a:t>vinnuaðstaða</a:t>
            </a:r>
            <a:endParaRPr lang="en-US" sz="2400" dirty="0"/>
          </a:p>
          <a:p>
            <a:pPr marL="457200" indent="-457200">
              <a:buFont typeface="Arial" panose="020B0604020202020204" pitchFamily="34" charset="0"/>
              <a:buChar char="•"/>
            </a:pPr>
            <a:r>
              <a:rPr lang="en-US" sz="2400" dirty="0" err="1"/>
              <a:t>Aðstaða</a:t>
            </a:r>
            <a:r>
              <a:rPr lang="en-US" sz="2400" dirty="0"/>
              <a:t> </a:t>
            </a:r>
            <a:r>
              <a:rPr lang="en-US" sz="2400" dirty="0" err="1"/>
              <a:t>og</a:t>
            </a:r>
            <a:r>
              <a:rPr lang="en-US" sz="2400" dirty="0"/>
              <a:t> </a:t>
            </a:r>
            <a:r>
              <a:rPr lang="en-US" sz="2400" dirty="0" err="1"/>
              <a:t>búnaður</a:t>
            </a:r>
            <a:r>
              <a:rPr lang="en-US" sz="2400" dirty="0"/>
              <a:t> </a:t>
            </a:r>
            <a:r>
              <a:rPr lang="en-US" sz="2400" dirty="0" err="1"/>
              <a:t>til</a:t>
            </a:r>
            <a:r>
              <a:rPr lang="en-US" sz="2400" dirty="0"/>
              <a:t> funda </a:t>
            </a:r>
            <a:r>
              <a:rPr lang="en-US" sz="2400" dirty="0" err="1"/>
              <a:t>og</a:t>
            </a:r>
            <a:r>
              <a:rPr lang="en-US" sz="2400" dirty="0"/>
              <a:t> </a:t>
            </a:r>
            <a:r>
              <a:rPr lang="en-US" sz="2400" dirty="0" err="1"/>
              <a:t>miðlunar</a:t>
            </a:r>
            <a:endParaRPr lang="en-US" sz="2400" dirty="0"/>
          </a:p>
          <a:p>
            <a:pPr marL="457200" indent="-457200">
              <a:buFont typeface="Arial" panose="020B0604020202020204" pitchFamily="34" charset="0"/>
              <a:buChar char="•"/>
            </a:pPr>
            <a:r>
              <a:rPr lang="en-US" sz="2400" dirty="0" err="1"/>
              <a:t>Rannsóknaþjónusta</a:t>
            </a:r>
            <a:endParaRPr lang="en-US" sz="2400" dirty="0"/>
          </a:p>
          <a:p>
            <a:pPr marL="457200" indent="-457200">
              <a:buFont typeface="Arial" panose="020B0604020202020204" pitchFamily="34" charset="0"/>
              <a:buChar char="•"/>
            </a:pPr>
            <a:r>
              <a:rPr lang="en-US" sz="2400" dirty="0" err="1"/>
              <a:t>Rafrænt</a:t>
            </a:r>
            <a:r>
              <a:rPr lang="en-US" sz="2400" dirty="0"/>
              <a:t> </a:t>
            </a:r>
            <a:r>
              <a:rPr lang="en-US" sz="2400" dirty="0" err="1"/>
              <a:t>félagatal</a:t>
            </a:r>
            <a:r>
              <a:rPr lang="en-US" sz="2400" dirty="0"/>
              <a:t> </a:t>
            </a:r>
            <a:r>
              <a:rPr lang="en-US" sz="2400" dirty="0" err="1"/>
              <a:t>og</a:t>
            </a:r>
            <a:r>
              <a:rPr lang="en-US" sz="2400" dirty="0"/>
              <a:t> </a:t>
            </a:r>
            <a:r>
              <a:rPr lang="en-US" sz="2400" dirty="0" err="1"/>
              <a:t>vefgátt</a:t>
            </a:r>
            <a:endParaRPr lang="en-US" sz="2400" dirty="0"/>
          </a:p>
          <a:p>
            <a:pPr marL="457200" indent="-457200">
              <a:buFont typeface="Arial" panose="020B0604020202020204" pitchFamily="34" charset="0"/>
              <a:buChar char="•"/>
            </a:pPr>
            <a:r>
              <a:rPr lang="en-US" sz="2400" dirty="0" err="1"/>
              <a:t>Fræðafélög</a:t>
            </a:r>
            <a:r>
              <a:rPr lang="en-US" sz="2400" dirty="0"/>
              <a:t> </a:t>
            </a:r>
            <a:r>
              <a:rPr lang="en-US" sz="2400" dirty="0" err="1"/>
              <a:t>og</a:t>
            </a:r>
            <a:r>
              <a:rPr lang="en-US" sz="2400" dirty="0"/>
              <a:t> </a:t>
            </a:r>
            <a:r>
              <a:rPr lang="en-US" sz="2400" dirty="0" err="1"/>
              <a:t>fyrirtæki</a:t>
            </a:r>
            <a:endParaRPr lang="en-US" sz="2400" dirty="0"/>
          </a:p>
          <a:p>
            <a:pPr marL="457200" indent="-457200">
              <a:buFont typeface="Arial" panose="020B0604020202020204" pitchFamily="34" charset="0"/>
              <a:buChar char="•"/>
            </a:pPr>
            <a:r>
              <a:rPr lang="en-US" sz="2400" dirty="0"/>
              <a:t>RH-net </a:t>
            </a:r>
            <a:r>
              <a:rPr lang="en-US" sz="2400" dirty="0" err="1"/>
              <a:t>og</a:t>
            </a:r>
            <a:r>
              <a:rPr lang="en-US" sz="2400" dirty="0"/>
              <a:t> IRIS</a:t>
            </a:r>
          </a:p>
          <a:p>
            <a:pPr marL="457200" indent="-457200">
              <a:buFont typeface="Arial" panose="020B0604020202020204" pitchFamily="34" charset="0"/>
              <a:buChar char="•"/>
            </a:pPr>
            <a:r>
              <a:rPr lang="en-US" sz="2400" dirty="0" err="1"/>
              <a:t>Stuðningur</a:t>
            </a:r>
            <a:r>
              <a:rPr lang="en-US" sz="2400" dirty="0"/>
              <a:t> </a:t>
            </a:r>
            <a:r>
              <a:rPr lang="en-US" sz="2400" dirty="0" err="1"/>
              <a:t>við</a:t>
            </a:r>
            <a:r>
              <a:rPr lang="en-US" sz="2400" dirty="0"/>
              <a:t> </a:t>
            </a:r>
            <a:r>
              <a:rPr lang="en-US" sz="2400" dirty="0" err="1"/>
              <a:t>útgáfu</a:t>
            </a:r>
            <a:endParaRPr lang="en-US" sz="2400" dirty="0"/>
          </a:p>
          <a:p>
            <a:pPr marL="457200" indent="-457200">
              <a:buFont typeface="Arial" panose="020B0604020202020204" pitchFamily="34" charset="0"/>
              <a:buChar char="•"/>
            </a:pPr>
            <a:r>
              <a:rPr lang="en-US" sz="2400" dirty="0" err="1"/>
              <a:t>Umsóknir</a:t>
            </a:r>
            <a:r>
              <a:rPr lang="en-US" sz="2400" dirty="0"/>
              <a:t> í </a:t>
            </a:r>
            <a:r>
              <a:rPr lang="en-US" sz="2400" dirty="0" err="1"/>
              <a:t>Rannsóknasjóð</a:t>
            </a:r>
            <a:endParaRPr lang="en-US" sz="2400"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106635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ynd 4">
            <a:extLst>
              <a:ext uri="{FF2B5EF4-FFF2-40B4-BE49-F238E27FC236}">
                <a16:creationId xmlns:a16="http://schemas.microsoft.com/office/drawing/2014/main" id="{ABEEE2D8-CD4F-A545-D4D8-E0EB6F200941}"/>
              </a:ext>
            </a:extLst>
          </p:cNvPr>
          <p:cNvPicPr>
            <a:picLocks noChangeAspect="1"/>
          </p:cNvPicPr>
          <p:nvPr/>
        </p:nvPicPr>
        <p:blipFill rotWithShape="1">
          <a:blip r:embed="rId3"/>
          <a:srcRect l="49874" r="28854"/>
          <a:stretch/>
        </p:blipFill>
        <p:spPr>
          <a:xfrm>
            <a:off x="7425447" y="1660161"/>
            <a:ext cx="3928354" cy="4026536"/>
          </a:xfrm>
          <a:prstGeom prst="rect">
            <a:avLst/>
          </a:prstGeom>
        </p:spPr>
      </p:pic>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a:t>Í </a:t>
            </a:r>
            <a:r>
              <a:rPr lang="en-US" dirty="0" err="1"/>
              <a:t>praxís</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228600">
              <a:lnSpc>
                <a:spcPct val="107000"/>
              </a:lnSpc>
              <a:spcAft>
                <a:spcPts val="800"/>
              </a:spcAft>
            </a:pPr>
            <a:r>
              <a:rPr lang="is-IS" sz="1100" i="1" dirty="0">
                <a:latin typeface="+mn-lt"/>
                <a:ea typeface="Calibri" panose="020F0502020204030204" pitchFamily="34" charset="0"/>
                <a:cs typeface="Calibri" panose="020F0502020204030204" pitchFamily="34" charset="0"/>
              </a:rPr>
              <a:t>Fortíð norðursins endurheimt. Mótun þjóðlegra og þverþjóðlegra sjálfsmynda á grundvelli norrænna </a:t>
            </a:r>
            <a:r>
              <a:rPr lang="is-IS" sz="1100" i="1" dirty="0" err="1">
                <a:latin typeface="+mn-lt"/>
                <a:ea typeface="Calibri" panose="020F0502020204030204" pitchFamily="34" charset="0"/>
                <a:cs typeface="Calibri" panose="020F0502020204030204" pitchFamily="34" charset="0"/>
              </a:rPr>
              <a:t>fornbókmmennta</a:t>
            </a:r>
            <a:r>
              <a:rPr lang="is-IS" sz="1100" i="1" dirty="0">
                <a:latin typeface="+mn-lt"/>
                <a:ea typeface="Calibri" panose="020F0502020204030204" pitchFamily="34" charset="0"/>
                <a:cs typeface="Calibri" panose="020F0502020204030204" pitchFamily="34" charset="0"/>
              </a:rPr>
              <a:t> 1750-1900 (RNP)</a:t>
            </a:r>
            <a:endParaRPr lang="is-IS" sz="1100" dirty="0">
              <a:effectLst/>
              <a:latin typeface="+mn-lt"/>
              <a:ea typeface="Calibri" panose="020F0502020204030204" pitchFamily="34" charset="0"/>
              <a:cs typeface="Times New Roman" panose="02020603050405020304" pitchFamily="18" charset="0"/>
            </a:endParaRPr>
          </a:p>
          <a:p>
            <a:pPr marL="649605">
              <a:lnSpc>
                <a:spcPct val="107000"/>
              </a:lnSpc>
              <a:spcAft>
                <a:spcPts val="800"/>
              </a:spcAft>
            </a:pPr>
            <a:r>
              <a:rPr lang="is-IS" sz="1100" dirty="0">
                <a:latin typeface="+mn-lt"/>
                <a:ea typeface="Calibri" panose="020F0502020204030204" pitchFamily="34" charset="0"/>
                <a:cs typeface="Calibri" panose="020F0502020204030204" pitchFamily="34" charset="0"/>
              </a:rPr>
              <a:t>Gylfi Gunnlaugsson, Clarence Glad og </a:t>
            </a:r>
            <a:r>
              <a:rPr lang="is-IS" sz="1100" dirty="0" err="1">
                <a:latin typeface="+mn-lt"/>
                <a:ea typeface="Calibri" panose="020F0502020204030204" pitchFamily="34" charset="0"/>
                <a:cs typeface="Calibri" panose="020F0502020204030204" pitchFamily="34" charset="0"/>
              </a:rPr>
              <a:t>Jon</a:t>
            </a:r>
            <a:r>
              <a:rPr lang="is-IS" sz="1100" dirty="0">
                <a:latin typeface="+mn-lt"/>
                <a:ea typeface="Calibri" panose="020F0502020204030204" pitchFamily="34" charset="0"/>
                <a:cs typeface="Calibri" panose="020F0502020204030204" pitchFamily="34" charset="0"/>
              </a:rPr>
              <a:t> Gunnar Jörgensen</a:t>
            </a:r>
            <a:br>
              <a:rPr lang="is-IS" sz="1100" dirty="0">
                <a:latin typeface="+mn-lt"/>
                <a:ea typeface="Calibri" panose="020F0502020204030204" pitchFamily="34" charset="0"/>
                <a:cs typeface="Calibri" panose="020F0502020204030204" pitchFamily="34" charset="0"/>
              </a:rPr>
            </a:br>
            <a:r>
              <a:rPr lang="is-IS" sz="1100" dirty="0">
                <a:latin typeface="+mn-lt"/>
                <a:ea typeface="Calibri" panose="020F0502020204030204" pitchFamily="34" charset="0"/>
                <a:cs typeface="Calibri" panose="020F0502020204030204" pitchFamily="34" charset="0"/>
              </a:rPr>
              <a:t>Rannsóknaverkefni til þriggja ára styrkt af Rannsóknasjóði. </a:t>
            </a:r>
          </a:p>
          <a:p>
            <a:pPr marL="228600">
              <a:lnSpc>
                <a:spcPct val="107000"/>
              </a:lnSpc>
              <a:spcAft>
                <a:spcPts val="800"/>
              </a:spcAft>
            </a:pPr>
            <a:r>
              <a:rPr lang="is-IS" sz="1100" i="1" dirty="0" err="1">
                <a:effectLst/>
                <a:latin typeface="+mn-lt"/>
                <a:ea typeface="Calibri" panose="020F0502020204030204" pitchFamily="34" charset="0"/>
                <a:cs typeface="Calibri" panose="020F0502020204030204" pitchFamily="34" charset="0"/>
              </a:rPr>
              <a:t>Skriv</a:t>
            </a:r>
            <a:r>
              <a:rPr lang="is-IS" sz="1100" i="1" dirty="0">
                <a:effectLst/>
                <a:latin typeface="+mn-lt"/>
                <a:ea typeface="Calibri" panose="020F0502020204030204" pitchFamily="34" charset="0"/>
                <a:cs typeface="Calibri" panose="020F0502020204030204" pitchFamily="34" charset="0"/>
              </a:rPr>
              <a:t> og lær</a:t>
            </a:r>
            <a:endParaRPr lang="is-IS" sz="1100" dirty="0">
              <a:effectLst/>
              <a:latin typeface="+mn-lt"/>
              <a:ea typeface="Calibri" panose="020F0502020204030204" pitchFamily="34" charset="0"/>
              <a:cs typeface="Times New Roman" panose="02020603050405020304" pitchFamily="18" charset="0"/>
            </a:endParaRPr>
          </a:p>
          <a:p>
            <a:pPr marL="649605">
              <a:lnSpc>
                <a:spcPct val="107000"/>
              </a:lnSpc>
              <a:spcAft>
                <a:spcPts val="800"/>
              </a:spcAft>
            </a:pPr>
            <a:r>
              <a:rPr lang="is-IS" sz="1100" dirty="0">
                <a:effectLst/>
                <a:latin typeface="+mn-lt"/>
                <a:ea typeface="Calibri" panose="020F0502020204030204" pitchFamily="34" charset="0"/>
                <a:cs typeface="Calibri" panose="020F0502020204030204" pitchFamily="34" charset="0"/>
              </a:rPr>
              <a:t>Björg Árnadóttir</a:t>
            </a:r>
            <a:br>
              <a:rPr lang="is-IS" sz="1100" dirty="0">
                <a:effectLst/>
                <a:latin typeface="+mn-lt"/>
                <a:ea typeface="Calibri" panose="020F0502020204030204" pitchFamily="34" charset="0"/>
                <a:cs typeface="Calibri" panose="020F0502020204030204" pitchFamily="34" charset="0"/>
              </a:rPr>
            </a:br>
            <a:r>
              <a:rPr lang="is-IS" sz="1100" dirty="0">
                <a:effectLst/>
                <a:latin typeface="+mn-lt"/>
                <a:ea typeface="Calibri" panose="020F0502020204030204" pitchFamily="34" charset="0"/>
                <a:cs typeface="Calibri" panose="020F0502020204030204" pitchFamily="34" charset="0"/>
              </a:rPr>
              <a:t>Samstarfsverkefni norrænna ritlistarkennara styrkt af </a:t>
            </a:r>
            <a:r>
              <a:rPr lang="is-IS" sz="1100" dirty="0" err="1">
                <a:effectLst/>
                <a:latin typeface="+mn-lt"/>
                <a:ea typeface="Calibri" panose="020F0502020204030204" pitchFamily="34" charset="0"/>
                <a:cs typeface="Calibri" panose="020F0502020204030204" pitchFamily="34" charset="0"/>
              </a:rPr>
              <a:t>Norplus</a:t>
            </a:r>
            <a:r>
              <a:rPr lang="is-IS" sz="1100" dirty="0">
                <a:effectLst/>
                <a:latin typeface="+mn-lt"/>
                <a:ea typeface="Calibri" panose="020F0502020204030204" pitchFamily="34" charset="0"/>
                <a:cs typeface="Calibri" panose="020F0502020204030204" pitchFamily="34" charset="0"/>
              </a:rPr>
              <a:t> 2024-2026 . </a:t>
            </a:r>
            <a:br>
              <a:rPr lang="is-IS" sz="1100" dirty="0">
                <a:effectLst/>
                <a:latin typeface="+mn-lt"/>
                <a:ea typeface="Calibri" panose="020F0502020204030204" pitchFamily="34" charset="0"/>
                <a:cs typeface="Calibri" panose="020F0502020204030204" pitchFamily="34" charset="0"/>
              </a:rPr>
            </a:br>
            <a:r>
              <a:rPr lang="is-IS" sz="1100" dirty="0">
                <a:effectLst/>
                <a:latin typeface="+mn-lt"/>
                <a:ea typeface="Calibri" panose="020F0502020204030204" pitchFamily="34" charset="0"/>
                <a:cs typeface="Calibri" panose="020F0502020204030204" pitchFamily="34" charset="0"/>
              </a:rPr>
              <a:t>Samstarfsaðilar ReykjavíkurAkademíunnar </a:t>
            </a:r>
            <a:r>
              <a:rPr lang="is-IS" sz="1100" dirty="0" err="1">
                <a:effectLst/>
                <a:latin typeface="+mn-lt"/>
                <a:ea typeface="Calibri" panose="020F0502020204030204" pitchFamily="34" charset="0"/>
                <a:cs typeface="Calibri" panose="020F0502020204030204" pitchFamily="34" charset="0"/>
              </a:rPr>
              <a:t>Forfatterskolen</a:t>
            </a:r>
            <a:r>
              <a:rPr lang="is-IS" sz="1100" dirty="0">
                <a:effectLst/>
                <a:latin typeface="+mn-lt"/>
                <a:ea typeface="Calibri" panose="020F0502020204030204" pitchFamily="34" charset="0"/>
                <a:cs typeface="Calibri" panose="020F0502020204030204" pitchFamily="34" charset="0"/>
              </a:rPr>
              <a:t> í Noregi og </a:t>
            </a:r>
            <a:r>
              <a:rPr lang="is-IS" sz="1100" dirty="0" err="1">
                <a:effectLst/>
                <a:latin typeface="+mn-lt"/>
                <a:ea typeface="Calibri" panose="020F0502020204030204" pitchFamily="34" charset="0"/>
                <a:cs typeface="Calibri" panose="020F0502020204030204" pitchFamily="34" charset="0"/>
              </a:rPr>
              <a:t>Fróðskaparsetur</a:t>
            </a:r>
            <a:r>
              <a:rPr lang="is-IS" sz="1100" dirty="0">
                <a:effectLst/>
                <a:latin typeface="+mn-lt"/>
                <a:ea typeface="Calibri" panose="020F0502020204030204" pitchFamily="34" charset="0"/>
                <a:cs typeface="Calibri" panose="020F0502020204030204" pitchFamily="34" charset="0"/>
              </a:rPr>
              <a:t> </a:t>
            </a:r>
            <a:r>
              <a:rPr lang="is-IS" sz="1100" dirty="0" err="1">
                <a:effectLst/>
                <a:latin typeface="+mn-lt"/>
                <a:ea typeface="Calibri" panose="020F0502020204030204" pitchFamily="34" charset="0"/>
                <a:cs typeface="Calibri" panose="020F0502020204030204" pitchFamily="34" charset="0"/>
              </a:rPr>
              <a:t>Føroya</a:t>
            </a:r>
            <a:endParaRPr lang="is-IS" sz="1100" dirty="0">
              <a:effectLst/>
              <a:latin typeface="+mn-lt"/>
              <a:ea typeface="Calibri" panose="020F0502020204030204" pitchFamily="34" charset="0"/>
              <a:cs typeface="Times New Roman" panose="02020603050405020304" pitchFamily="18" charset="0"/>
            </a:endParaRPr>
          </a:p>
          <a:p>
            <a:pPr marL="228600">
              <a:lnSpc>
                <a:spcPct val="107000"/>
              </a:lnSpc>
              <a:spcAft>
                <a:spcPts val="800"/>
              </a:spcAft>
            </a:pPr>
            <a:r>
              <a:rPr lang="is-IS" sz="1100" i="1" dirty="0">
                <a:effectLst/>
                <a:latin typeface="+mn-lt"/>
                <a:ea typeface="Calibri" panose="020F0502020204030204" pitchFamily="34" charset="0"/>
                <a:cs typeface="Calibri" panose="020F0502020204030204" pitchFamily="34" charset="0"/>
              </a:rPr>
              <a:t>Sögur og fylgdarmenn</a:t>
            </a:r>
            <a:r>
              <a:rPr lang="is-IS" sz="1100" dirty="0">
                <a:effectLst/>
                <a:latin typeface="+mn-lt"/>
                <a:ea typeface="Calibri" panose="020F0502020204030204" pitchFamily="34" charset="0"/>
                <a:cs typeface="Calibri" panose="020F0502020204030204" pitchFamily="34" charset="0"/>
              </a:rPr>
              <a:t>. </a:t>
            </a:r>
            <a:endParaRPr lang="is-IS" sz="1100" dirty="0">
              <a:effectLst/>
              <a:latin typeface="+mn-lt"/>
              <a:ea typeface="Calibri" panose="020F0502020204030204" pitchFamily="34" charset="0"/>
              <a:cs typeface="Times New Roman" panose="02020603050405020304" pitchFamily="18" charset="0"/>
            </a:endParaRPr>
          </a:p>
          <a:p>
            <a:pPr marL="228600" indent="415290">
              <a:lnSpc>
                <a:spcPct val="107000"/>
              </a:lnSpc>
              <a:spcAft>
                <a:spcPts val="800"/>
              </a:spcAft>
            </a:pPr>
            <a:r>
              <a:rPr lang="is-IS" sz="1100" dirty="0">
                <a:effectLst/>
                <a:latin typeface="+mn-lt"/>
                <a:ea typeface="Calibri" panose="020F0502020204030204" pitchFamily="34" charset="0"/>
                <a:cs typeface="Calibri" panose="020F0502020204030204" pitchFamily="34" charset="0"/>
              </a:rPr>
              <a:t>Axel Kristinsson, Árni Daníel Júlíusson og Viðar Hreinsson</a:t>
            </a:r>
            <a:br>
              <a:rPr lang="is-IS" sz="1100" dirty="0">
                <a:latin typeface="+mn-lt"/>
                <a:ea typeface="Calibri" panose="020F0502020204030204" pitchFamily="34" charset="0"/>
                <a:cs typeface="Times New Roman" panose="02020603050405020304" pitchFamily="18" charset="0"/>
              </a:rPr>
            </a:br>
            <a:r>
              <a:rPr lang="is-IS" sz="1100" dirty="0">
                <a:latin typeface="+mn-lt"/>
                <a:ea typeface="Calibri" panose="020F0502020204030204" pitchFamily="34" charset="0"/>
                <a:cs typeface="Times New Roman" panose="02020603050405020304" pitchFamily="18" charset="0"/>
              </a:rPr>
              <a:t>             </a:t>
            </a:r>
            <a:r>
              <a:rPr lang="is-IS" sz="1100" dirty="0">
                <a:effectLst/>
                <a:latin typeface="+mn-lt"/>
                <a:ea typeface="Calibri" panose="020F0502020204030204" pitchFamily="34" charset="0"/>
                <a:cs typeface="Calibri" panose="020F0502020204030204" pitchFamily="34" charset="0"/>
              </a:rPr>
              <a:t>Styrkt af RÍM (Ritmenning íslenskra miðalda) árið 2020 og 2023  felur m.a. í sér vinnslu gagnagrunns um </a:t>
            </a:r>
            <a:br>
              <a:rPr lang="is-IS" sz="1100" dirty="0">
                <a:effectLst/>
                <a:latin typeface="+mn-lt"/>
                <a:ea typeface="Calibri" panose="020F0502020204030204" pitchFamily="34" charset="0"/>
                <a:cs typeface="Calibri" panose="020F0502020204030204" pitchFamily="34" charset="0"/>
              </a:rPr>
            </a:br>
            <a:r>
              <a:rPr lang="is-IS" sz="1100" dirty="0">
                <a:effectLst/>
                <a:latin typeface="+mn-lt"/>
                <a:ea typeface="Calibri" panose="020F0502020204030204" pitchFamily="34" charset="0"/>
                <a:cs typeface="Calibri" panose="020F0502020204030204" pitchFamily="34" charset="0"/>
              </a:rPr>
              <a:t>             þekkta fylgdarmenn helstu höfðingja Sturlungaaldar.</a:t>
            </a:r>
            <a:endParaRPr lang="is-IS" sz="1100" dirty="0">
              <a:effectLst/>
              <a:latin typeface="+mn-lt"/>
              <a:ea typeface="Calibri" panose="020F0502020204030204" pitchFamily="34" charset="0"/>
              <a:cs typeface="Times New Roman" panose="02020603050405020304" pitchFamily="18" charset="0"/>
            </a:endParaRPr>
          </a:p>
          <a:p>
            <a:pPr marL="228600">
              <a:lnSpc>
                <a:spcPct val="107000"/>
              </a:lnSpc>
              <a:spcAft>
                <a:spcPts val="800"/>
              </a:spcAft>
            </a:pPr>
            <a:r>
              <a:rPr lang="is-IS" sz="2800" dirty="0">
                <a:effectLst/>
                <a:latin typeface="Calibri" panose="020F0502020204030204" pitchFamily="34" charset="0"/>
                <a:ea typeface="Calibri" panose="020F0502020204030204" pitchFamily="34" charset="0"/>
                <a:cs typeface="Calibri" panose="020F0502020204030204" pitchFamily="34" charset="0"/>
              </a:rPr>
              <a:t> </a:t>
            </a:r>
            <a:endParaRPr lang="en-US" dirty="0">
              <a:highlight>
                <a:srgbClr val="FFFF00"/>
              </a:highlight>
            </a:endParaRP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260987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ynd 4">
            <a:extLst>
              <a:ext uri="{FF2B5EF4-FFF2-40B4-BE49-F238E27FC236}">
                <a16:creationId xmlns:a16="http://schemas.microsoft.com/office/drawing/2014/main" id="{ABEEE2D8-CD4F-A545-D4D8-E0EB6F200941}"/>
              </a:ext>
            </a:extLst>
          </p:cNvPr>
          <p:cNvPicPr>
            <a:picLocks noChangeAspect="1"/>
          </p:cNvPicPr>
          <p:nvPr/>
        </p:nvPicPr>
        <p:blipFill rotWithShape="1">
          <a:blip r:embed="rId3"/>
          <a:srcRect l="49874" r="28854"/>
          <a:stretch/>
        </p:blipFill>
        <p:spPr>
          <a:xfrm>
            <a:off x="7425447" y="1660161"/>
            <a:ext cx="3928354" cy="4026536"/>
          </a:xfrm>
          <a:prstGeom prst="rect">
            <a:avLst/>
          </a:prstGeom>
        </p:spPr>
      </p:pic>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a:t>Í </a:t>
            </a:r>
            <a:r>
              <a:rPr lang="en-US" dirty="0" err="1"/>
              <a:t>praxís</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a:lnSpc>
                <a:spcPct val="107000"/>
              </a:lnSpc>
              <a:spcAft>
                <a:spcPts val="800"/>
              </a:spcAft>
            </a:pPr>
            <a:endParaRPr lang="is-IS" sz="1100" i="1"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is-IS" sz="1100" i="1" dirty="0">
                <a:effectLst/>
                <a:latin typeface="Calibri" panose="020F0502020204030204" pitchFamily="34" charset="0"/>
                <a:ea typeface="Calibri" panose="020F0502020204030204" pitchFamily="34" charset="0"/>
                <a:cs typeface="Calibri" panose="020F0502020204030204" pitchFamily="34" charset="0"/>
              </a:rPr>
              <a:t>Gagnagrunnur: störf og afurðir fræðafólks sem starfar utan háskólanna </a:t>
            </a:r>
            <a:endParaRPr lang="is-I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a:lnSpc>
                <a:spcPct val="107000"/>
              </a:lnSpc>
              <a:spcAft>
                <a:spcPts val="800"/>
              </a:spcAft>
            </a:pPr>
            <a:r>
              <a:rPr lang="is-IS" sz="1100" dirty="0">
                <a:effectLst/>
                <a:latin typeface="Calibri" panose="020F0502020204030204" pitchFamily="34" charset="0"/>
                <a:ea typeface="Calibri" panose="020F0502020204030204" pitchFamily="34" charset="0"/>
                <a:cs typeface="Calibri" panose="020F0502020204030204" pitchFamily="34" charset="0"/>
              </a:rPr>
              <a:t>Anna Þorbjörg Þorgrímsdóttir og Lilja Hjartardóttir. Grunnur verkefnisins var lagður sumarið 2022 en þá hlaut ReykjavíkurAkademían styrk úr Nýsköpunarsjóði námsmanna og voru sagnfræðinemarnir Pétur Stefánsson og Jens Arinbjörn Jensson ráðnir til að vinna gagnagrunn. </a:t>
            </a:r>
            <a:endParaRPr lang="is-IS" sz="1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is-IS" sz="1100" dirty="0">
                <a:effectLst/>
                <a:latin typeface="Calibri" panose="020F0502020204030204" pitchFamily="34" charset="0"/>
                <a:ea typeface="Calibri" panose="020F0502020204030204" pitchFamily="34" charset="0"/>
                <a:cs typeface="Calibri" panose="020F0502020204030204" pitchFamily="34" charset="0"/>
              </a:rPr>
              <a:t> </a:t>
            </a:r>
            <a:r>
              <a:rPr lang="is-IS" sz="1100" i="1" dirty="0">
                <a:effectLst/>
                <a:latin typeface="Calibri" panose="020F0502020204030204" pitchFamily="34" charset="0"/>
                <a:ea typeface="Calibri" panose="020F0502020204030204" pitchFamily="34" charset="0"/>
                <a:cs typeface="Calibri" panose="020F0502020204030204" pitchFamily="34" charset="0"/>
              </a:rPr>
              <a:t>ReykjavíkurAkademían 1997</a:t>
            </a:r>
            <a:r>
              <a:rPr lang="is-IS" sz="1100" dirty="0">
                <a:effectLst/>
                <a:latin typeface="Calibri" panose="020F0502020204030204" pitchFamily="34" charset="0"/>
                <a:ea typeface="Calibri" panose="020F0502020204030204" pitchFamily="34" charset="0"/>
                <a:cs typeface="Calibri" panose="020F0502020204030204" pitchFamily="34" charset="0"/>
              </a:rPr>
              <a:t>−</a:t>
            </a:r>
            <a:r>
              <a:rPr lang="is-IS" sz="1100" i="1" dirty="0">
                <a:effectLst/>
                <a:latin typeface="Calibri" panose="020F0502020204030204" pitchFamily="34" charset="0"/>
                <a:ea typeface="Calibri" panose="020F0502020204030204" pitchFamily="34" charset="0"/>
                <a:cs typeface="Calibri" panose="020F0502020204030204" pitchFamily="34" charset="0"/>
              </a:rPr>
              <a:t>2022</a:t>
            </a:r>
            <a:endParaRPr lang="is-IS"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a:lnSpc>
                <a:spcPct val="107000"/>
              </a:lnSpc>
              <a:spcAft>
                <a:spcPts val="800"/>
              </a:spcAft>
            </a:pPr>
            <a:r>
              <a:rPr lang="is-IS" sz="1100" dirty="0">
                <a:effectLst/>
                <a:latin typeface="Calibri" panose="020F0502020204030204" pitchFamily="34" charset="0"/>
                <a:ea typeface="Calibri" panose="020F0502020204030204" pitchFamily="34" charset="0"/>
                <a:cs typeface="Calibri" panose="020F0502020204030204" pitchFamily="34" charset="0"/>
              </a:rPr>
              <a:t>Anna Þorbjörg Þorgrímsdóttir</a:t>
            </a:r>
            <a:br>
              <a:rPr lang="is-IS" sz="1100" dirty="0">
                <a:latin typeface="Calibri" panose="020F0502020204030204" pitchFamily="34" charset="0"/>
                <a:ea typeface="Calibri" panose="020F0502020204030204" pitchFamily="34" charset="0"/>
                <a:cs typeface="Times New Roman" panose="02020603050405020304" pitchFamily="18" charset="0"/>
              </a:rPr>
            </a:br>
            <a:r>
              <a:rPr lang="is-IS" sz="1100" dirty="0">
                <a:effectLst/>
                <a:latin typeface="Calibri" panose="020F0502020204030204" pitchFamily="34" charset="0"/>
                <a:ea typeface="Calibri" panose="020F0502020204030204" pitchFamily="34" charset="0"/>
                <a:cs typeface="Calibri" panose="020F0502020204030204" pitchFamily="34" charset="0"/>
              </a:rPr>
              <a:t>Verkefnið  gengur út á að safna í skjalasafn RA heimildum sem varða starfsemi félagsins og stofnunarinnar á tímabilinu 1997−2022. Meginmarkmiðið er að gera fylla í skörð skjalsafns RA, endurgera félagatal FRA 1997−2022 og vinna úr efni til birtingar á vefsíðu stofnunarinnar. </a:t>
            </a:r>
            <a:endParaRPr lang="is-I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panose="020B0604020202020204" pitchFamily="34" charset="0"/>
              <a:buChar char="•"/>
            </a:pPr>
            <a:endParaRPr lang="en-US" dirty="0">
              <a:highlight>
                <a:srgbClr val="FFFF00"/>
              </a:highlight>
            </a:endParaRP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787357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ynd 3">
            <a:extLst>
              <a:ext uri="{FF2B5EF4-FFF2-40B4-BE49-F238E27FC236}">
                <a16:creationId xmlns:a16="http://schemas.microsoft.com/office/drawing/2014/main" id="{B471857E-7606-06EA-EF7D-1BAD3356545C}"/>
              </a:ext>
            </a:extLst>
          </p:cNvPr>
          <p:cNvPicPr>
            <a:picLocks noChangeAspect="1"/>
          </p:cNvPicPr>
          <p:nvPr/>
        </p:nvPicPr>
        <p:blipFill rotWithShape="1">
          <a:blip r:embed="rId3"/>
          <a:srcRect l="71046" r="7407"/>
          <a:stretch/>
        </p:blipFill>
        <p:spPr>
          <a:xfrm>
            <a:off x="7714192" y="1724885"/>
            <a:ext cx="3639608" cy="3683138"/>
          </a:xfrm>
          <a:prstGeom prst="rect">
            <a:avLst/>
          </a:prstGeom>
        </p:spPr>
      </p:pic>
      <p:sp>
        <p:nvSpPr>
          <p:cNvPr id="2" name="Titill 1">
            <a:extLst>
              <a:ext uri="{FF2B5EF4-FFF2-40B4-BE49-F238E27FC236}">
                <a16:creationId xmlns:a16="http://schemas.microsoft.com/office/drawing/2014/main" id="{F99B7993-9CFB-D926-A8B2-AC2420390FE9}"/>
              </a:ext>
            </a:extLst>
          </p:cNvPr>
          <p:cNvSpPr>
            <a:spLocks noGrp="1"/>
          </p:cNvSpPr>
          <p:nvPr>
            <p:ph type="title"/>
          </p:nvPr>
        </p:nvSpPr>
        <p:spPr/>
        <p:txBody>
          <a:bodyPr/>
          <a:lstStyle/>
          <a:p>
            <a:r>
              <a:rPr lang="en-US" dirty="0"/>
              <a:t>Í </a:t>
            </a:r>
            <a:r>
              <a:rPr lang="en-US" dirty="0" err="1"/>
              <a:t>praxís</a:t>
            </a:r>
            <a:endParaRPr lang="is-IS" dirty="0"/>
          </a:p>
        </p:txBody>
      </p:sp>
      <p:sp>
        <p:nvSpPr>
          <p:cNvPr id="3" name="Staðgengill efnis 2">
            <a:extLst>
              <a:ext uri="{FF2B5EF4-FFF2-40B4-BE49-F238E27FC236}">
                <a16:creationId xmlns:a16="http://schemas.microsoft.com/office/drawing/2014/main" id="{142F185D-6DC7-1ED7-E040-DA02432E063E}"/>
              </a:ext>
            </a:extLst>
          </p:cNvPr>
          <p:cNvSpPr>
            <a:spLocks noGrp="1"/>
          </p:cNvSpPr>
          <p:nvPr>
            <p:ph sz="half" idx="1"/>
          </p:nvPr>
        </p:nvSpPr>
        <p:spPr>
          <a:xfrm>
            <a:off x="838200" y="1825625"/>
            <a:ext cx="10515600" cy="4351338"/>
          </a:xfrm>
        </p:spPr>
        <p:txBody>
          <a:bodyPr/>
          <a:lstStyle/>
          <a:p>
            <a:pPr marL="457200" indent="-457200">
              <a:buFont typeface="Arial" panose="020B0604020202020204" pitchFamily="34" charset="0"/>
              <a:buChar char="•"/>
            </a:pPr>
            <a:r>
              <a:rPr lang="en-US" sz="2400" dirty="0" err="1"/>
              <a:t>Fræðafólksins</a:t>
            </a:r>
            <a:endParaRPr lang="en-US" sz="2400" dirty="0"/>
          </a:p>
          <a:p>
            <a:pPr marL="1143000" lvl="1" indent="-457200"/>
            <a:r>
              <a:rPr lang="en-US" sz="1800" dirty="0" err="1"/>
              <a:t>Hér</a:t>
            </a:r>
            <a:r>
              <a:rPr lang="en-US" sz="1800" dirty="0"/>
              <a:t> er </a:t>
            </a:r>
            <a:r>
              <a:rPr lang="en-US" sz="1800" dirty="0" err="1"/>
              <a:t>mikið</a:t>
            </a:r>
            <a:r>
              <a:rPr lang="en-US" sz="1800" dirty="0"/>
              <a:t> </a:t>
            </a:r>
            <a:r>
              <a:rPr lang="en-US" sz="1800" dirty="0" err="1"/>
              <a:t>og</a:t>
            </a:r>
            <a:r>
              <a:rPr lang="en-US" sz="1800" dirty="0"/>
              <a:t> </a:t>
            </a:r>
            <a:r>
              <a:rPr lang="en-US" sz="1800" dirty="0" err="1"/>
              <a:t>mikilvægt</a:t>
            </a:r>
            <a:r>
              <a:rPr lang="en-US" sz="1800" dirty="0"/>
              <a:t> </a:t>
            </a:r>
            <a:r>
              <a:rPr lang="en-US" sz="1800" dirty="0" err="1"/>
              <a:t>verk</a:t>
            </a:r>
            <a:r>
              <a:rPr lang="en-US" sz="1800" dirty="0"/>
              <a:t> </a:t>
            </a:r>
            <a:r>
              <a:rPr lang="en-US" sz="1800" dirty="0" err="1"/>
              <a:t>að</a:t>
            </a:r>
            <a:r>
              <a:rPr lang="en-US" sz="1800" dirty="0"/>
              <a:t> </a:t>
            </a:r>
            <a:r>
              <a:rPr lang="en-US" sz="1800" dirty="0" err="1"/>
              <a:t>vinna</a:t>
            </a:r>
            <a:endParaRPr lang="en-US" sz="2000" dirty="0"/>
          </a:p>
          <a:p>
            <a:pPr marL="457200" indent="-457200">
              <a:buFont typeface="Arial" panose="020B0604020202020204" pitchFamily="34" charset="0"/>
              <a:buChar char="•"/>
            </a:pPr>
            <a:r>
              <a:rPr lang="en-US" sz="2400" dirty="0" err="1"/>
              <a:t>Borgarmálþing</a:t>
            </a:r>
            <a:endParaRPr lang="en-US" sz="2400" dirty="0"/>
          </a:p>
          <a:p>
            <a:pPr marL="1143000" lvl="1" indent="-457200"/>
            <a:r>
              <a:rPr lang="en-US" sz="1400" dirty="0"/>
              <a:t>LANGBORÐ: HVER ERU ÓSÝNILEG Í ÍSLENSKU LISTALÍFI?	</a:t>
            </a:r>
          </a:p>
          <a:p>
            <a:pPr lvl="1" indent="0">
              <a:buNone/>
            </a:pPr>
            <a:r>
              <a:rPr lang="en-US" sz="1200" dirty="0"/>
              <a:t>	     15. </a:t>
            </a:r>
            <a:r>
              <a:rPr lang="en-US" sz="1200" dirty="0" err="1"/>
              <a:t>júní</a:t>
            </a:r>
            <a:r>
              <a:rPr lang="en-US" sz="1200" dirty="0"/>
              <a:t> kl. 12:00-14:00 í </a:t>
            </a:r>
            <a:r>
              <a:rPr lang="en-US" sz="1200" dirty="0" err="1"/>
              <a:t>Klúbbi</a:t>
            </a:r>
            <a:r>
              <a:rPr lang="en-US" sz="1200" dirty="0"/>
              <a:t> </a:t>
            </a:r>
            <a:r>
              <a:rPr lang="en-US" sz="1200" dirty="0" err="1"/>
              <a:t>Listahátíðar</a:t>
            </a:r>
            <a:r>
              <a:rPr lang="en-US" sz="1200" dirty="0"/>
              <a:t>, Iðnó </a:t>
            </a:r>
            <a:r>
              <a:rPr lang="en-US" sz="1200" dirty="0" err="1"/>
              <a:t>og</a:t>
            </a:r>
            <a:r>
              <a:rPr lang="en-US" sz="1200" dirty="0"/>
              <a:t> í </a:t>
            </a:r>
            <a:r>
              <a:rPr lang="en-US" sz="1200" dirty="0" err="1"/>
              <a:t>beinni</a:t>
            </a:r>
            <a:r>
              <a:rPr lang="en-US" sz="1200" dirty="0"/>
              <a:t> </a:t>
            </a:r>
            <a:r>
              <a:rPr lang="en-US" sz="1200" dirty="0" err="1"/>
              <a:t>útsendingu</a:t>
            </a:r>
            <a:endParaRPr lang="en-US" sz="1200" dirty="0"/>
          </a:p>
          <a:p>
            <a:pPr marL="457200" indent="-457200">
              <a:buFont typeface="Arial" panose="020B0604020202020204" pitchFamily="34" charset="0"/>
              <a:buChar char="•"/>
            </a:pPr>
            <a:r>
              <a:rPr lang="en-US" sz="2400" dirty="0" err="1"/>
              <a:t>Íslensk</a:t>
            </a:r>
            <a:r>
              <a:rPr lang="en-US" sz="2400" dirty="0"/>
              <a:t> </a:t>
            </a:r>
            <a:r>
              <a:rPr lang="en-US" sz="2400" dirty="0" err="1"/>
              <a:t>menning</a:t>
            </a:r>
            <a:endParaRPr lang="en-US" sz="2000" dirty="0"/>
          </a:p>
          <a:p>
            <a:pPr marL="1143000" lvl="1" indent="-457200"/>
            <a:r>
              <a:rPr lang="en-US" sz="1800" dirty="0" err="1"/>
              <a:t>Útgáfa</a:t>
            </a:r>
            <a:r>
              <a:rPr lang="en-US" sz="1800" dirty="0"/>
              <a:t> í </a:t>
            </a:r>
            <a:r>
              <a:rPr lang="en-US" sz="1800" dirty="0" err="1"/>
              <a:t>samvinnu</a:t>
            </a:r>
            <a:r>
              <a:rPr lang="en-US" sz="1800" dirty="0"/>
              <a:t> </a:t>
            </a:r>
            <a:r>
              <a:rPr lang="en-US" sz="1800" dirty="0" err="1"/>
              <a:t>við</a:t>
            </a:r>
            <a:r>
              <a:rPr lang="en-US" sz="1800" dirty="0"/>
              <a:t> </a:t>
            </a:r>
            <a:r>
              <a:rPr lang="en-US" sz="1800" dirty="0" err="1"/>
              <a:t>Bókmenntafélagið</a:t>
            </a:r>
            <a:endParaRPr lang="en-US" sz="1800" dirty="0"/>
          </a:p>
          <a:p>
            <a:pPr lvl="1" indent="0">
              <a:buNone/>
            </a:pPr>
            <a:endParaRPr lang="en-US" sz="1600" dirty="0"/>
          </a:p>
          <a:p>
            <a:pPr lvl="1" indent="0">
              <a:buNone/>
            </a:pPr>
            <a:endParaRPr lang="en-US" dirty="0"/>
          </a:p>
          <a:p>
            <a:pPr lvl="1" indent="0">
              <a:buNone/>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150643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ill 1">
            <a:extLst>
              <a:ext uri="{FF2B5EF4-FFF2-40B4-BE49-F238E27FC236}">
                <a16:creationId xmlns:a16="http://schemas.microsoft.com/office/drawing/2014/main" id="{5BA21E60-7747-507D-A443-4459D504212D}"/>
              </a:ext>
            </a:extLst>
          </p:cNvPr>
          <p:cNvSpPr>
            <a:spLocks noGrp="1"/>
          </p:cNvSpPr>
          <p:nvPr>
            <p:ph type="title"/>
          </p:nvPr>
        </p:nvSpPr>
        <p:spPr/>
        <p:txBody>
          <a:bodyPr/>
          <a:lstStyle/>
          <a:p>
            <a:r>
              <a:rPr lang="en-US" dirty="0"/>
              <a:t>Í </a:t>
            </a:r>
            <a:r>
              <a:rPr lang="en-US" dirty="0" err="1"/>
              <a:t>burðarliðnum</a:t>
            </a:r>
            <a:endParaRPr lang="is-IS" dirty="0"/>
          </a:p>
        </p:txBody>
      </p:sp>
      <p:sp>
        <p:nvSpPr>
          <p:cNvPr id="3" name="Staðgengill efnis 2">
            <a:extLst>
              <a:ext uri="{FF2B5EF4-FFF2-40B4-BE49-F238E27FC236}">
                <a16:creationId xmlns:a16="http://schemas.microsoft.com/office/drawing/2014/main" id="{F029A647-E8BC-F760-3479-ED58ADC95C46}"/>
              </a:ext>
            </a:extLst>
          </p:cNvPr>
          <p:cNvSpPr>
            <a:spLocks noGrp="1"/>
          </p:cNvSpPr>
          <p:nvPr>
            <p:ph sz="half" idx="1"/>
          </p:nvPr>
        </p:nvSpPr>
        <p:spPr/>
        <p:txBody>
          <a:bodyPr/>
          <a:lstStyle/>
          <a:p>
            <a:pPr marL="457200" indent="-457200">
              <a:buFont typeface="Arial" panose="020B0604020202020204" pitchFamily="34" charset="0"/>
              <a:buChar char="•"/>
            </a:pPr>
            <a:r>
              <a:rPr lang="is-IS" dirty="0"/>
              <a:t>Flutningur</a:t>
            </a:r>
          </a:p>
          <a:p>
            <a:pPr marL="457200" indent="-457200">
              <a:buFont typeface="Arial" panose="020B0604020202020204" pitchFamily="34" charset="0"/>
              <a:buChar char="•"/>
            </a:pPr>
            <a:r>
              <a:rPr lang="is-IS" dirty="0"/>
              <a:t>„Kornhlöðuloftsfundur“</a:t>
            </a:r>
          </a:p>
          <a:p>
            <a:pPr marL="457200" indent="-457200">
              <a:buFont typeface="Arial" panose="020B0604020202020204" pitchFamily="34" charset="0"/>
              <a:buChar char="•"/>
            </a:pPr>
            <a:r>
              <a:rPr lang="en-US" dirty="0" err="1"/>
              <a:t>Rafræna</a:t>
            </a:r>
            <a:r>
              <a:rPr lang="en-US" dirty="0"/>
              <a:t> </a:t>
            </a:r>
            <a:r>
              <a:rPr lang="en-US" dirty="0" err="1"/>
              <a:t>félagatalið</a:t>
            </a:r>
            <a:r>
              <a:rPr lang="en-US" dirty="0"/>
              <a:t> (</a:t>
            </a:r>
            <a:r>
              <a:rPr lang="en-US" dirty="0" err="1"/>
              <a:t>púfffffff</a:t>
            </a:r>
            <a:r>
              <a:rPr lang="en-US" dirty="0"/>
              <a:t>)</a:t>
            </a:r>
          </a:p>
          <a:p>
            <a:pPr marL="457200" indent="-457200">
              <a:buFont typeface="Arial" panose="020B0604020202020204" pitchFamily="34" charset="0"/>
              <a:buChar char="•"/>
            </a:pPr>
            <a:r>
              <a:rPr lang="is-IS" dirty="0"/>
              <a:t>Búskipti - bókasafnið kvatt með eftirsjá</a:t>
            </a:r>
          </a:p>
          <a:p>
            <a:pPr marL="457200" indent="-457200">
              <a:buFont typeface="Arial" panose="020B0604020202020204" pitchFamily="34" charset="0"/>
              <a:buChar char="•"/>
            </a:pPr>
            <a:r>
              <a:rPr lang="is-IS" dirty="0"/>
              <a:t>Rannsóknaverkefni í mótun og vinnslu</a:t>
            </a:r>
          </a:p>
          <a:p>
            <a:endParaRPr lang="is-IS" dirty="0"/>
          </a:p>
        </p:txBody>
      </p:sp>
      <p:sp>
        <p:nvSpPr>
          <p:cNvPr id="4" name="Staðgengill efnis 3">
            <a:extLst>
              <a:ext uri="{FF2B5EF4-FFF2-40B4-BE49-F238E27FC236}">
                <a16:creationId xmlns:a16="http://schemas.microsoft.com/office/drawing/2014/main" id="{B158A571-EBD3-E42A-60A7-3A37764924C4}"/>
              </a:ext>
            </a:extLst>
          </p:cNvPr>
          <p:cNvSpPr>
            <a:spLocks noGrp="1"/>
          </p:cNvSpPr>
          <p:nvPr>
            <p:ph sz="half" idx="2"/>
          </p:nvPr>
        </p:nvSpPr>
        <p:spPr/>
        <p:txBody>
          <a:bodyPr/>
          <a:lstStyle/>
          <a:p>
            <a:pPr marL="457200" indent="-457200">
              <a:buFont typeface="Arial" panose="020B0604020202020204" pitchFamily="34" charset="0"/>
              <a:buChar char="•"/>
            </a:pPr>
            <a:r>
              <a:rPr lang="is-IS" dirty="0"/>
              <a:t>Aðgengi að eldri skjölum og gögnum</a:t>
            </a:r>
          </a:p>
          <a:p>
            <a:pPr marL="457200" indent="-457200">
              <a:buFont typeface="Arial" panose="020B0604020202020204" pitchFamily="34" charset="0"/>
              <a:buChar char="•"/>
            </a:pPr>
            <a:r>
              <a:rPr lang="is-IS" dirty="0"/>
              <a:t>Fræðaþing 2024</a:t>
            </a:r>
          </a:p>
          <a:p>
            <a:pPr marL="457200" indent="-457200">
              <a:buFont typeface="Arial" panose="020B0604020202020204" pitchFamily="34" charset="0"/>
              <a:buChar char="•"/>
            </a:pPr>
            <a:r>
              <a:rPr lang="is-IS" dirty="0"/>
              <a:t>Rafræn ReykjavíkurAkademía</a:t>
            </a:r>
          </a:p>
          <a:p>
            <a:pPr marL="457200" indent="-457200">
              <a:buFont typeface="Arial" panose="020B0604020202020204" pitchFamily="34" charset="0"/>
              <a:buChar char="•"/>
            </a:pPr>
            <a:r>
              <a:rPr lang="is-IS" dirty="0"/>
              <a:t>Samningur við HÍ</a:t>
            </a:r>
          </a:p>
          <a:p>
            <a:pPr marL="457200" indent="-457200">
              <a:buFont typeface="Arial" panose="020B0604020202020204" pitchFamily="34" charset="0"/>
              <a:buChar char="•"/>
            </a:pPr>
            <a:r>
              <a:rPr lang="is-IS" dirty="0"/>
              <a:t>Félagal FRA</a:t>
            </a:r>
          </a:p>
          <a:p>
            <a:pPr marL="457200" indent="-457200">
              <a:buFont typeface="Arial" panose="020B0604020202020204" pitchFamily="34" charset="0"/>
              <a:buChar char="•"/>
            </a:pPr>
            <a:r>
              <a:rPr lang="is-IS" dirty="0"/>
              <a:t>Blómaskeið(ið)</a:t>
            </a:r>
          </a:p>
          <a:p>
            <a:endParaRPr lang="is-IS" dirty="0"/>
          </a:p>
        </p:txBody>
      </p:sp>
    </p:spTree>
    <p:extLst>
      <p:ext uri="{BB962C8B-B14F-4D97-AF65-F5344CB8AC3E}">
        <p14:creationId xmlns:p14="http://schemas.microsoft.com/office/powerpoint/2010/main" val="3663959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E59D8F-E654-724A-923B-055720422135}"/>
              </a:ext>
            </a:extLst>
          </p:cNvPr>
          <p:cNvSpPr>
            <a:spLocks noGrp="1"/>
          </p:cNvSpPr>
          <p:nvPr>
            <p:ph type="title"/>
          </p:nvPr>
        </p:nvSpPr>
        <p:spPr/>
        <p:txBody>
          <a:bodyPr>
            <a:normAutofit/>
          </a:bodyPr>
          <a:lstStyle/>
          <a:p>
            <a:pPr algn="l"/>
            <a:r>
              <a:rPr lang="en-US" sz="3600" dirty="0" err="1"/>
              <a:t>Starfsemin</a:t>
            </a:r>
            <a:r>
              <a:rPr lang="en-US" sz="3600" dirty="0"/>
              <a:t> </a:t>
            </a:r>
            <a:r>
              <a:rPr lang="en-US" sz="3600" dirty="0" err="1"/>
              <a:t>árið</a:t>
            </a:r>
            <a:r>
              <a:rPr lang="en-US" sz="3600" dirty="0"/>
              <a:t> 2023 </a:t>
            </a:r>
            <a:br>
              <a:rPr lang="en-US" sz="3600" dirty="0"/>
            </a:br>
            <a:r>
              <a:rPr lang="en-US" sz="2800" dirty="0"/>
              <a:t>í </a:t>
            </a:r>
            <a:r>
              <a:rPr lang="en-US" sz="2800" dirty="0" err="1"/>
              <a:t>tölum</a:t>
            </a:r>
            <a:endParaRPr lang="en-IS" sz="3600" dirty="0"/>
          </a:p>
        </p:txBody>
      </p:sp>
    </p:spTree>
    <p:extLst>
      <p:ext uri="{BB962C8B-B14F-4D97-AF65-F5344CB8AC3E}">
        <p14:creationId xmlns:p14="http://schemas.microsoft.com/office/powerpoint/2010/main" val="893321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2B750-1C78-A6EB-FCF0-BA1B71FE6A77}"/>
              </a:ext>
            </a:extLst>
          </p:cNvPr>
          <p:cNvSpPr>
            <a:spLocks noGrp="1"/>
          </p:cNvSpPr>
          <p:nvPr>
            <p:ph type="title"/>
          </p:nvPr>
        </p:nvSpPr>
        <p:spPr/>
        <p:txBody>
          <a:bodyPr/>
          <a:lstStyle/>
          <a:p>
            <a:r>
              <a:rPr lang="en-US" dirty="0" err="1"/>
              <a:t>Lykiltölur</a:t>
            </a:r>
            <a:r>
              <a:rPr lang="en-US" dirty="0"/>
              <a:t> í </a:t>
            </a:r>
            <a:r>
              <a:rPr lang="en-US" dirty="0" err="1"/>
              <a:t>rekstri</a:t>
            </a:r>
            <a:endParaRPr lang="is-IS" dirty="0"/>
          </a:p>
        </p:txBody>
      </p:sp>
      <p:sp>
        <p:nvSpPr>
          <p:cNvPr id="3" name="Content Placeholder 2">
            <a:extLst>
              <a:ext uri="{FF2B5EF4-FFF2-40B4-BE49-F238E27FC236}">
                <a16:creationId xmlns:a16="http://schemas.microsoft.com/office/drawing/2014/main" id="{A0F8EE17-28A3-B574-73B0-623DB3B27F06}"/>
              </a:ext>
            </a:extLst>
          </p:cNvPr>
          <p:cNvSpPr>
            <a:spLocks noGrp="1"/>
          </p:cNvSpPr>
          <p:nvPr>
            <p:ph sz="half" idx="1"/>
          </p:nvPr>
        </p:nvSpPr>
        <p:spPr/>
        <p:txBody>
          <a:bodyPr/>
          <a:lstStyle/>
          <a:p>
            <a:br>
              <a:rPr lang="en-US" sz="1400" dirty="0"/>
            </a:br>
            <a:endParaRPr lang="en-US" sz="1400" dirty="0"/>
          </a:p>
          <a:p>
            <a:endParaRPr lang="en-US" sz="1400" dirty="0"/>
          </a:p>
          <a:p>
            <a:endParaRPr lang="is-IS" sz="1400" dirty="0"/>
          </a:p>
        </p:txBody>
      </p:sp>
      <p:sp>
        <p:nvSpPr>
          <p:cNvPr id="6" name="Content Placeholder 5">
            <a:extLst>
              <a:ext uri="{FF2B5EF4-FFF2-40B4-BE49-F238E27FC236}">
                <a16:creationId xmlns:a16="http://schemas.microsoft.com/office/drawing/2014/main" id="{9EEAA2D4-05CD-864B-DEBA-DB660468ADDD}"/>
              </a:ext>
            </a:extLst>
          </p:cNvPr>
          <p:cNvSpPr>
            <a:spLocks noGrp="1"/>
          </p:cNvSpPr>
          <p:nvPr>
            <p:ph sz="half" idx="2"/>
          </p:nvPr>
        </p:nvSpPr>
        <p:spPr>
          <a:xfrm>
            <a:off x="933189" y="1825625"/>
            <a:ext cx="10420611" cy="4351338"/>
          </a:xfrm>
        </p:spPr>
        <p:txBody>
          <a:bodyPr/>
          <a:lstStyle/>
          <a:p>
            <a:pPr lvl="0"/>
            <a:r>
              <a:rPr lang="en-US" sz="1600" b="0" dirty="0" err="1">
                <a:latin typeface="PT Sans" panose="020B0503020203020204" pitchFamily="34" charset="0"/>
              </a:rPr>
              <a:t>Rekstur</a:t>
            </a:r>
            <a:r>
              <a:rPr lang="en-US" sz="1600" b="0" dirty="0">
                <a:latin typeface="PT Sans" panose="020B0503020203020204" pitchFamily="34" charset="0"/>
              </a:rPr>
              <a:t> á </a:t>
            </a:r>
            <a:r>
              <a:rPr lang="en-US" sz="1600" b="0" dirty="0" err="1">
                <a:latin typeface="PT Sans" panose="020B0503020203020204" pitchFamily="34" charset="0"/>
              </a:rPr>
              <a:t>árinu</a:t>
            </a:r>
            <a:r>
              <a:rPr lang="en-US" sz="1600" b="0" dirty="0">
                <a:latin typeface="PT Sans" panose="020B0503020203020204" pitchFamily="34" charset="0"/>
              </a:rPr>
              <a:t> 2023 var í </a:t>
            </a:r>
            <a:r>
              <a:rPr lang="en-US" sz="1600" b="0" dirty="0" err="1">
                <a:latin typeface="PT Sans" panose="020B0503020203020204" pitchFamily="34" charset="0"/>
              </a:rPr>
              <a:t>jafnvægi</a:t>
            </a:r>
            <a:r>
              <a:rPr lang="en-US" sz="1600" b="0" dirty="0">
                <a:latin typeface="PT Sans" panose="020B0503020203020204" pitchFamily="34" charset="0"/>
              </a:rPr>
              <a:t>. </a:t>
            </a:r>
            <a:r>
              <a:rPr lang="en-US" sz="1600" b="0" dirty="0" err="1">
                <a:latin typeface="PT Sans" panose="020B0503020203020204" pitchFamily="34" charset="0"/>
              </a:rPr>
              <a:t>Kostnaður</a:t>
            </a:r>
            <a:r>
              <a:rPr lang="en-US" sz="1600" b="0" dirty="0">
                <a:latin typeface="PT Sans" panose="020B0503020203020204" pitchFamily="34" charset="0"/>
              </a:rPr>
              <a:t> </a:t>
            </a:r>
            <a:r>
              <a:rPr lang="en-US" sz="1600" b="0" dirty="0" err="1">
                <a:latin typeface="PT Sans" panose="020B0503020203020204" pitchFamily="34" charset="0"/>
              </a:rPr>
              <a:t>lækkaði</a:t>
            </a:r>
            <a:r>
              <a:rPr lang="en-US" sz="1600" b="0" dirty="0">
                <a:latin typeface="PT Sans" panose="020B0503020203020204" pitchFamily="34" charset="0"/>
              </a:rPr>
              <a:t> </a:t>
            </a:r>
            <a:r>
              <a:rPr lang="en-US" sz="1600" b="0" dirty="0" err="1">
                <a:latin typeface="PT Sans" panose="020B0503020203020204" pitchFamily="34" charset="0"/>
              </a:rPr>
              <a:t>með</a:t>
            </a:r>
            <a:r>
              <a:rPr lang="en-US" sz="1600" b="0" dirty="0">
                <a:latin typeface="PT Sans" panose="020B0503020203020204" pitchFamily="34" charset="0"/>
              </a:rPr>
              <a:t> </a:t>
            </a:r>
            <a:r>
              <a:rPr lang="en-US" sz="1600" b="0" dirty="0" err="1">
                <a:latin typeface="PT Sans" panose="020B0503020203020204" pitchFamily="34" charset="0"/>
              </a:rPr>
              <a:t>fækkun</a:t>
            </a:r>
            <a:r>
              <a:rPr lang="en-US" sz="1600" b="0" dirty="0">
                <a:latin typeface="PT Sans" panose="020B0503020203020204" pitchFamily="34" charset="0"/>
              </a:rPr>
              <a:t> </a:t>
            </a:r>
            <a:r>
              <a:rPr lang="en-US" sz="1600" b="0" dirty="0" err="1">
                <a:latin typeface="PT Sans" panose="020B0503020203020204" pitchFamily="34" charset="0"/>
              </a:rPr>
              <a:t>starfsmann</a:t>
            </a:r>
            <a:r>
              <a:rPr lang="en-US" sz="1600" b="0" dirty="0">
                <a:latin typeface="PT Sans" panose="020B0503020203020204" pitchFamily="34" charset="0"/>
              </a:rPr>
              <a:t> auk </a:t>
            </a:r>
            <a:r>
              <a:rPr lang="en-US" sz="1600" b="0" dirty="0" err="1">
                <a:latin typeface="PT Sans" panose="020B0503020203020204" pitchFamily="34" charset="0"/>
              </a:rPr>
              <a:t>þess</a:t>
            </a:r>
            <a:r>
              <a:rPr lang="en-US" sz="1600" b="0" dirty="0">
                <a:latin typeface="PT Sans" panose="020B0503020203020204" pitchFamily="34" charset="0"/>
              </a:rPr>
              <a:t> </a:t>
            </a:r>
            <a:r>
              <a:rPr lang="en-US" sz="1600" b="0" dirty="0" err="1">
                <a:latin typeface="PT Sans" panose="020B0503020203020204" pitchFamily="34" charset="0"/>
              </a:rPr>
              <a:t>sem</a:t>
            </a:r>
            <a:r>
              <a:rPr lang="en-US" sz="1600" b="0" dirty="0">
                <a:latin typeface="PT Sans" panose="020B0503020203020204" pitchFamily="34" charset="0"/>
              </a:rPr>
              <a:t> </a:t>
            </a:r>
            <a:r>
              <a:rPr lang="en-US" sz="1600" b="0" dirty="0" err="1">
                <a:latin typeface="PT Sans" panose="020B0503020203020204" pitchFamily="34" charset="0"/>
              </a:rPr>
              <a:t>tekjur</a:t>
            </a:r>
            <a:r>
              <a:rPr lang="en-US" sz="1600" b="0" dirty="0">
                <a:latin typeface="PT Sans" panose="020B0503020203020204" pitchFamily="34" charset="0"/>
              </a:rPr>
              <a:t> </a:t>
            </a:r>
            <a:r>
              <a:rPr lang="en-US" sz="1600" b="0" dirty="0" err="1">
                <a:latin typeface="PT Sans" panose="020B0503020203020204" pitchFamily="34" charset="0"/>
              </a:rPr>
              <a:t>komu</a:t>
            </a:r>
            <a:r>
              <a:rPr lang="en-US" sz="1600" b="0" dirty="0">
                <a:latin typeface="PT Sans" panose="020B0503020203020204" pitchFamily="34" charset="0"/>
              </a:rPr>
              <a:t> </a:t>
            </a:r>
            <a:r>
              <a:rPr lang="en-US" sz="1600" b="0" dirty="0" err="1">
                <a:latin typeface="PT Sans" panose="020B0503020203020204" pitchFamily="34" charset="0"/>
              </a:rPr>
              <a:t>til</a:t>
            </a:r>
            <a:r>
              <a:rPr lang="en-US" sz="1600" b="0" dirty="0">
                <a:latin typeface="PT Sans" panose="020B0503020203020204" pitchFamily="34" charset="0"/>
              </a:rPr>
              <a:t> RA </a:t>
            </a:r>
            <a:r>
              <a:rPr lang="en-US" sz="1600" b="0" dirty="0" err="1">
                <a:latin typeface="PT Sans" panose="020B0503020203020204" pitchFamily="34" charset="0"/>
              </a:rPr>
              <a:t>með</a:t>
            </a:r>
            <a:r>
              <a:rPr lang="en-US" sz="1600" b="0" dirty="0">
                <a:latin typeface="PT Sans" panose="020B0503020203020204" pitchFamily="34" charset="0"/>
              </a:rPr>
              <a:t> </a:t>
            </a:r>
            <a:r>
              <a:rPr lang="en-US" sz="1600" b="0" dirty="0" err="1">
                <a:latin typeface="PT Sans" panose="020B0503020203020204" pitchFamily="34" charset="0"/>
              </a:rPr>
              <a:t>mikilli</a:t>
            </a:r>
            <a:r>
              <a:rPr lang="en-US" sz="1600" b="0" dirty="0">
                <a:latin typeface="PT Sans" panose="020B0503020203020204" pitchFamily="34" charset="0"/>
              </a:rPr>
              <a:t> </a:t>
            </a:r>
            <a:r>
              <a:rPr lang="en-US" sz="1600" b="0" dirty="0" err="1">
                <a:latin typeface="PT Sans" panose="020B0503020203020204" pitchFamily="34" charset="0"/>
              </a:rPr>
              <a:t>vinnu</a:t>
            </a:r>
            <a:r>
              <a:rPr lang="en-US" sz="1600" b="0" dirty="0">
                <a:latin typeface="PT Sans" panose="020B0503020203020204" pitchFamily="34" charset="0"/>
              </a:rPr>
              <a:t> </a:t>
            </a:r>
            <a:r>
              <a:rPr lang="en-US" sz="1600" b="0" dirty="0" err="1">
                <a:latin typeface="PT Sans" panose="020B0503020203020204" pitchFamily="34" charset="0"/>
              </a:rPr>
              <a:t>framkvæmdastjóra</a:t>
            </a:r>
            <a:r>
              <a:rPr lang="en-US" sz="1600" b="0" dirty="0">
                <a:latin typeface="PT Sans" panose="020B0503020203020204" pitchFamily="34" charset="0"/>
              </a:rPr>
              <a:t> </a:t>
            </a:r>
            <a:r>
              <a:rPr lang="en-US" sz="1600" b="0" dirty="0" err="1">
                <a:latin typeface="PT Sans" panose="020B0503020203020204" pitchFamily="34" charset="0"/>
              </a:rPr>
              <a:t>tengdu</a:t>
            </a:r>
            <a:r>
              <a:rPr lang="en-US" sz="1600" b="0" dirty="0">
                <a:latin typeface="PT Sans" panose="020B0503020203020204" pitchFamily="34" charset="0"/>
              </a:rPr>
              <a:t> </a:t>
            </a:r>
            <a:r>
              <a:rPr lang="en-US" sz="1600" b="0" dirty="0" err="1">
                <a:latin typeface="PT Sans" panose="020B0503020203020204" pitchFamily="34" charset="0"/>
              </a:rPr>
              <a:t>Bókasafninu</a:t>
            </a:r>
            <a:r>
              <a:rPr lang="en-US" sz="1600" dirty="0">
                <a:latin typeface="PT Sans" panose="020B0503020203020204" pitchFamily="34" charset="0"/>
              </a:rPr>
              <a:t>. </a:t>
            </a:r>
            <a:r>
              <a:rPr lang="en-US" sz="1600" dirty="0" err="1">
                <a:latin typeface="PT Sans" panose="020B0503020203020204" pitchFamily="34" charset="0"/>
              </a:rPr>
              <a:t>Fræðaþing</a:t>
            </a:r>
            <a:r>
              <a:rPr lang="en-US" sz="1600" dirty="0">
                <a:latin typeface="PT Sans" panose="020B0503020203020204" pitchFamily="34" charset="0"/>
              </a:rPr>
              <a:t> var </a:t>
            </a:r>
            <a:r>
              <a:rPr lang="en-US" sz="1600" dirty="0" err="1">
                <a:latin typeface="PT Sans" panose="020B0503020203020204" pitchFamily="34" charset="0"/>
              </a:rPr>
              <a:t>haldið</a:t>
            </a:r>
            <a:r>
              <a:rPr lang="en-US" sz="1600" dirty="0">
                <a:latin typeface="PT Sans" panose="020B0503020203020204" pitchFamily="34" charset="0"/>
              </a:rPr>
              <a:t>, </a:t>
            </a:r>
            <a:r>
              <a:rPr lang="en-US" sz="1600" dirty="0" err="1">
                <a:latin typeface="PT Sans" panose="020B0503020203020204" pitchFamily="34" charset="0"/>
              </a:rPr>
              <a:t>barist</a:t>
            </a:r>
            <a:r>
              <a:rPr lang="en-US" sz="1600" dirty="0">
                <a:latin typeface="PT Sans" panose="020B0503020203020204" pitchFamily="34" charset="0"/>
              </a:rPr>
              <a:t> </a:t>
            </a:r>
            <a:r>
              <a:rPr lang="en-US" sz="1600" dirty="0" err="1">
                <a:latin typeface="PT Sans" panose="020B0503020203020204" pitchFamily="34" charset="0"/>
              </a:rPr>
              <a:t>við</a:t>
            </a:r>
            <a:r>
              <a:rPr lang="en-US" sz="1600" dirty="0">
                <a:latin typeface="PT Sans" panose="020B0503020203020204" pitchFamily="34" charset="0"/>
              </a:rPr>
              <a:t> </a:t>
            </a:r>
            <a:r>
              <a:rPr lang="en-US" sz="1600" dirty="0" err="1">
                <a:latin typeface="PT Sans" panose="020B0503020203020204" pitchFamily="34" charset="0"/>
              </a:rPr>
              <a:t>leka</a:t>
            </a:r>
            <a:r>
              <a:rPr lang="en-US" sz="1600" dirty="0">
                <a:latin typeface="PT Sans" panose="020B0503020203020204" pitchFamily="34" charset="0"/>
              </a:rPr>
              <a:t> </a:t>
            </a:r>
            <a:r>
              <a:rPr lang="en-US" sz="1600" dirty="0" err="1">
                <a:latin typeface="PT Sans" panose="020B0503020203020204" pitchFamily="34" charset="0"/>
              </a:rPr>
              <a:t>og</a:t>
            </a:r>
            <a:r>
              <a:rPr lang="en-US" sz="1600" dirty="0">
                <a:latin typeface="PT Sans" panose="020B0503020203020204" pitchFamily="34" charset="0"/>
              </a:rPr>
              <a:t> </a:t>
            </a:r>
            <a:r>
              <a:rPr lang="en-US" sz="1600" dirty="0" err="1">
                <a:latin typeface="PT Sans" panose="020B0503020203020204" pitchFamily="34" charset="0"/>
              </a:rPr>
              <a:t>myglu</a:t>
            </a:r>
            <a:r>
              <a:rPr lang="en-US" sz="1600" dirty="0">
                <a:latin typeface="PT Sans" panose="020B0503020203020204" pitchFamily="34" charset="0"/>
              </a:rPr>
              <a:t> á </a:t>
            </a:r>
            <a:r>
              <a:rPr lang="en-US" sz="1600" dirty="0" err="1">
                <a:latin typeface="PT Sans" panose="020B0503020203020204" pitchFamily="34" charset="0"/>
              </a:rPr>
              <a:t>báðum</a:t>
            </a:r>
            <a:r>
              <a:rPr lang="en-US" sz="1600" dirty="0">
                <a:latin typeface="PT Sans" panose="020B0503020203020204" pitchFamily="34" charset="0"/>
              </a:rPr>
              <a:t> </a:t>
            </a:r>
            <a:r>
              <a:rPr lang="en-US" sz="1600" dirty="0" err="1">
                <a:latin typeface="PT Sans" panose="020B0503020203020204" pitchFamily="34" charset="0"/>
              </a:rPr>
              <a:t>hæðum</a:t>
            </a:r>
            <a:r>
              <a:rPr lang="en-US" sz="1600" dirty="0">
                <a:latin typeface="PT Sans" panose="020B0503020203020204" pitchFamily="34" charset="0"/>
              </a:rPr>
              <a:t> </a:t>
            </a:r>
            <a:r>
              <a:rPr lang="en-US" sz="1600" dirty="0" err="1">
                <a:latin typeface="PT Sans" panose="020B0503020203020204" pitchFamily="34" charset="0"/>
              </a:rPr>
              <a:t>Akademíunnar</a:t>
            </a:r>
            <a:r>
              <a:rPr lang="en-US" sz="1600" dirty="0">
                <a:latin typeface="PT Sans" panose="020B0503020203020204" pitchFamily="34" charset="0"/>
              </a:rPr>
              <a:t> </a:t>
            </a:r>
            <a:r>
              <a:rPr lang="en-US" sz="1600" dirty="0" err="1">
                <a:latin typeface="PT Sans" panose="020B0503020203020204" pitchFamily="34" charset="0"/>
              </a:rPr>
              <a:t>og</a:t>
            </a:r>
            <a:r>
              <a:rPr lang="en-US" sz="1600" dirty="0">
                <a:latin typeface="PT Sans" panose="020B0503020203020204" pitchFamily="34" charset="0"/>
              </a:rPr>
              <a:t> </a:t>
            </a:r>
            <a:r>
              <a:rPr lang="en-US" sz="1600" dirty="0" err="1">
                <a:latin typeface="PT Sans" panose="020B0503020203020204" pitchFamily="34" charset="0"/>
              </a:rPr>
              <a:t>lokun</a:t>
            </a:r>
            <a:r>
              <a:rPr lang="en-US" sz="1600" dirty="0">
                <a:latin typeface="PT Sans" panose="020B0503020203020204" pitchFamily="34" charset="0"/>
              </a:rPr>
              <a:t> </a:t>
            </a:r>
            <a:r>
              <a:rPr lang="en-US" sz="1600" dirty="0" err="1">
                <a:latin typeface="PT Sans" panose="020B0503020203020204" pitchFamily="34" charset="0"/>
              </a:rPr>
              <a:t>neðri</a:t>
            </a:r>
            <a:r>
              <a:rPr lang="en-US" sz="1600" dirty="0">
                <a:latin typeface="PT Sans" panose="020B0503020203020204" pitchFamily="34" charset="0"/>
              </a:rPr>
              <a:t> </a:t>
            </a:r>
            <a:r>
              <a:rPr lang="en-US" sz="1600" dirty="0" err="1">
                <a:latin typeface="PT Sans" panose="020B0503020203020204" pitchFamily="34" charset="0"/>
              </a:rPr>
              <a:t>hæðarinnar</a:t>
            </a:r>
            <a:r>
              <a:rPr lang="en-US" sz="1600" dirty="0">
                <a:latin typeface="PT Sans" panose="020B0503020203020204" pitchFamily="34" charset="0"/>
              </a:rPr>
              <a:t> </a:t>
            </a:r>
            <a:r>
              <a:rPr lang="en-US" sz="1600" dirty="0" err="1">
                <a:latin typeface="PT Sans" panose="020B0503020203020204" pitchFamily="34" charset="0"/>
              </a:rPr>
              <a:t>hafði</a:t>
            </a:r>
            <a:r>
              <a:rPr lang="en-US" sz="1600" dirty="0">
                <a:latin typeface="PT Sans" panose="020B0503020203020204" pitchFamily="34" charset="0"/>
              </a:rPr>
              <a:t> </a:t>
            </a:r>
            <a:r>
              <a:rPr lang="en-US" sz="1600" b="0" dirty="0" err="1">
                <a:latin typeface="PT Sans" panose="020B0503020203020204" pitchFamily="34" charset="0"/>
              </a:rPr>
              <a:t>veruleg</a:t>
            </a:r>
            <a:r>
              <a:rPr lang="en-US" sz="1600" b="0" dirty="0">
                <a:latin typeface="PT Sans" panose="020B0503020203020204" pitchFamily="34" charset="0"/>
              </a:rPr>
              <a:t> </a:t>
            </a:r>
            <a:r>
              <a:rPr lang="en-US" sz="1600" b="0" dirty="0" err="1">
                <a:latin typeface="PT Sans" panose="020B0503020203020204" pitchFamily="34" charset="0"/>
              </a:rPr>
              <a:t>áhrif</a:t>
            </a:r>
            <a:r>
              <a:rPr lang="en-US" sz="1600" b="0" dirty="0">
                <a:latin typeface="PT Sans" panose="020B0503020203020204" pitchFamily="34" charset="0"/>
              </a:rPr>
              <a:t> á </a:t>
            </a:r>
            <a:r>
              <a:rPr lang="en-US" sz="1600" b="0" dirty="0" err="1">
                <a:latin typeface="PT Sans" panose="020B0503020203020204" pitchFamily="34" charset="0"/>
              </a:rPr>
              <a:t>starfsemi</a:t>
            </a:r>
            <a:r>
              <a:rPr lang="en-US" sz="1600" dirty="0">
                <a:latin typeface="PT Sans" panose="020B0503020203020204" pitchFamily="34" charset="0"/>
              </a:rPr>
              <a:t> RA </a:t>
            </a:r>
            <a:r>
              <a:rPr lang="en-US" sz="1600" dirty="0" err="1">
                <a:latin typeface="PT Sans" panose="020B0503020203020204" pitchFamily="34" charset="0"/>
              </a:rPr>
              <a:t>sem</a:t>
            </a:r>
            <a:r>
              <a:rPr lang="en-US" sz="1600" dirty="0">
                <a:latin typeface="PT Sans" panose="020B0503020203020204" pitchFamily="34" charset="0"/>
              </a:rPr>
              <a:t> </a:t>
            </a:r>
            <a:r>
              <a:rPr lang="en-US" sz="1600" dirty="0" err="1">
                <a:latin typeface="PT Sans" panose="020B0503020203020204" pitchFamily="34" charset="0"/>
              </a:rPr>
              <a:t>helst</a:t>
            </a:r>
            <a:r>
              <a:rPr lang="en-US" sz="1600" dirty="0">
                <a:latin typeface="PT Sans" panose="020B0503020203020204" pitchFamily="34" charset="0"/>
              </a:rPr>
              <a:t> </a:t>
            </a:r>
            <a:r>
              <a:rPr lang="en-US" sz="1600" dirty="0" err="1">
                <a:latin typeface="PT Sans" panose="020B0503020203020204" pitchFamily="34" charset="0"/>
              </a:rPr>
              <a:t>má</a:t>
            </a:r>
            <a:r>
              <a:rPr lang="en-US" sz="1600" dirty="0">
                <a:latin typeface="PT Sans" panose="020B0503020203020204" pitchFamily="34" charset="0"/>
              </a:rPr>
              <a:t> </a:t>
            </a:r>
            <a:r>
              <a:rPr lang="en-US" sz="1600" dirty="0" err="1">
                <a:latin typeface="PT Sans" panose="020B0503020203020204" pitchFamily="34" charset="0"/>
              </a:rPr>
              <a:t>líkja</a:t>
            </a:r>
            <a:r>
              <a:rPr lang="en-US" sz="1600" dirty="0">
                <a:latin typeface="PT Sans" panose="020B0503020203020204" pitchFamily="34" charset="0"/>
              </a:rPr>
              <a:t> </a:t>
            </a:r>
            <a:r>
              <a:rPr lang="en-US" sz="1600" dirty="0" err="1">
                <a:latin typeface="PT Sans" panose="020B0503020203020204" pitchFamily="34" charset="0"/>
              </a:rPr>
              <a:t>við</a:t>
            </a:r>
            <a:r>
              <a:rPr lang="en-US" sz="1600" dirty="0">
                <a:latin typeface="PT Sans" panose="020B0503020203020204" pitchFamily="34" charset="0"/>
              </a:rPr>
              <a:t> </a:t>
            </a:r>
            <a:r>
              <a:rPr lang="en-US" sz="1600" dirty="0" err="1">
                <a:latin typeface="PT Sans" panose="020B0503020203020204" pitchFamily="34" charset="0"/>
              </a:rPr>
              <a:t>áhrif</a:t>
            </a:r>
            <a:r>
              <a:rPr lang="en-US" sz="1600" dirty="0">
                <a:latin typeface="PT Sans" panose="020B0503020203020204" pitchFamily="34" charset="0"/>
              </a:rPr>
              <a:t> kóvid.</a:t>
            </a:r>
            <a:endParaRPr lang="en-US" sz="1600" b="0" dirty="0">
              <a:latin typeface="PT Sans" panose="020B0503020203020204" pitchFamily="34" charset="0"/>
            </a:endParaRPr>
          </a:p>
          <a:p>
            <a:pPr lvl="0"/>
            <a:r>
              <a:rPr lang="en-US" sz="1600" b="0" dirty="0">
                <a:latin typeface="PT Sans" panose="020B0503020203020204" pitchFamily="34" charset="0"/>
              </a:rPr>
              <a:t> </a:t>
            </a:r>
            <a:br>
              <a:rPr lang="en-US" sz="1600" b="0" dirty="0">
                <a:latin typeface="PT Sans" panose="020B0503020203020204" pitchFamily="34" charset="0"/>
              </a:rPr>
            </a:br>
            <a:r>
              <a:rPr lang="en-US" sz="1600" b="0" dirty="0" err="1">
                <a:latin typeface="PT Sans" panose="020B0503020203020204" pitchFamily="34" charset="0"/>
              </a:rPr>
              <a:t>Engin</a:t>
            </a:r>
            <a:r>
              <a:rPr lang="en-US" sz="1600" b="0" dirty="0">
                <a:latin typeface="PT Sans" panose="020B0503020203020204" pitchFamily="34" charset="0"/>
              </a:rPr>
              <a:t> </a:t>
            </a:r>
            <a:r>
              <a:rPr lang="en-US" sz="1600" b="0" dirty="0" err="1">
                <a:latin typeface="PT Sans" panose="020B0503020203020204" pitchFamily="34" charset="0"/>
              </a:rPr>
              <a:t>fjárfesting</a:t>
            </a:r>
            <a:r>
              <a:rPr lang="en-US" sz="1600" b="0" dirty="0">
                <a:latin typeface="PT Sans" panose="020B0503020203020204" pitchFamily="34" charset="0"/>
              </a:rPr>
              <a:t> var á </a:t>
            </a:r>
            <a:r>
              <a:rPr lang="en-US" sz="1600" b="0" dirty="0" err="1">
                <a:latin typeface="PT Sans" panose="020B0503020203020204" pitchFamily="34" charset="0"/>
              </a:rPr>
              <a:t>árinu</a:t>
            </a:r>
            <a:r>
              <a:rPr lang="en-US" sz="1600" dirty="0">
                <a:latin typeface="PT Sans" panose="020B0503020203020204" pitchFamily="34" charset="0"/>
              </a:rPr>
              <a:t>.</a:t>
            </a:r>
            <a:r>
              <a:rPr lang="en-US" sz="1600" b="0" dirty="0">
                <a:latin typeface="PT Sans" panose="020B0503020203020204" pitchFamily="34" charset="0"/>
              </a:rPr>
              <a:t> </a:t>
            </a:r>
            <a:r>
              <a:rPr lang="en-US" sz="1600" b="0" dirty="0" err="1">
                <a:latin typeface="PT Sans" panose="020B0503020203020204" pitchFamily="34" charset="0"/>
              </a:rPr>
              <a:t>Rekstrarárangur</a:t>
            </a:r>
            <a:r>
              <a:rPr lang="en-US" sz="1600" b="0" dirty="0">
                <a:latin typeface="PT Sans" panose="020B0503020203020204" pitchFamily="34" charset="0"/>
              </a:rPr>
              <a:t> 3.124.125 </a:t>
            </a:r>
            <a:r>
              <a:rPr lang="en-US" sz="1600" b="0" dirty="0" err="1">
                <a:latin typeface="PT Sans" panose="020B0503020203020204" pitchFamily="34" charset="0"/>
              </a:rPr>
              <a:t>umfram</a:t>
            </a:r>
            <a:r>
              <a:rPr lang="en-US" sz="1600" b="0" dirty="0">
                <a:latin typeface="PT Sans" panose="020B0503020203020204" pitchFamily="34" charset="0"/>
              </a:rPr>
              <a:t> </a:t>
            </a:r>
            <a:r>
              <a:rPr lang="en-US" sz="1600" b="0" dirty="0" err="1">
                <a:latin typeface="PT Sans" panose="020B0503020203020204" pitchFamily="34" charset="0"/>
              </a:rPr>
              <a:t>kostnað</a:t>
            </a:r>
            <a:r>
              <a:rPr lang="en-US" sz="1600" b="0" dirty="0">
                <a:latin typeface="PT Sans" panose="020B0503020203020204" pitchFamily="34" charset="0"/>
              </a:rPr>
              <a:t>  ( - 2.467.456) </a:t>
            </a:r>
          </a:p>
          <a:p>
            <a:pPr lvl="0"/>
            <a:r>
              <a:rPr lang="en-US" sz="1600" b="0" dirty="0" err="1">
                <a:latin typeface="PT Sans" panose="020B0503020203020204" pitchFamily="34" charset="0"/>
              </a:rPr>
              <a:t>Tekjur</a:t>
            </a:r>
            <a:r>
              <a:rPr lang="en-US" sz="1600" b="0" dirty="0">
                <a:latin typeface="PT Sans" panose="020B0503020203020204" pitchFamily="34" charset="0"/>
              </a:rPr>
              <a:t> </a:t>
            </a:r>
            <a:r>
              <a:rPr lang="en-US" sz="1600" b="0" dirty="0" err="1">
                <a:latin typeface="PT Sans" panose="020B0503020203020204" pitchFamily="34" charset="0"/>
              </a:rPr>
              <a:t>að</a:t>
            </a:r>
            <a:r>
              <a:rPr lang="en-US" sz="1600" b="0" dirty="0">
                <a:latin typeface="PT Sans" panose="020B0503020203020204" pitchFamily="34" charset="0"/>
              </a:rPr>
              <a:t> </a:t>
            </a:r>
            <a:r>
              <a:rPr lang="en-US" sz="1600" b="0" dirty="0" err="1">
                <a:latin typeface="PT Sans" panose="020B0503020203020204" pitchFamily="34" charset="0"/>
              </a:rPr>
              <a:t>frádregnum</a:t>
            </a:r>
            <a:r>
              <a:rPr lang="en-US" sz="1600" b="0" dirty="0">
                <a:latin typeface="PT Sans" panose="020B0503020203020204" pitchFamily="34" charset="0"/>
              </a:rPr>
              <a:t> </a:t>
            </a:r>
            <a:r>
              <a:rPr lang="en-US" sz="1600" b="0" dirty="0" err="1">
                <a:latin typeface="PT Sans" panose="020B0503020203020204" pitchFamily="34" charset="0"/>
              </a:rPr>
              <a:t>fjármagnstekjum</a:t>
            </a:r>
            <a:r>
              <a:rPr lang="en-US" sz="1600" b="0" dirty="0">
                <a:latin typeface="PT Sans" panose="020B0503020203020204" pitchFamily="34" charset="0"/>
              </a:rPr>
              <a:t> </a:t>
            </a:r>
            <a:r>
              <a:rPr lang="en-US" sz="1600" b="0" dirty="0" err="1">
                <a:latin typeface="PT Sans" panose="020B0503020203020204" pitchFamily="34" charset="0"/>
              </a:rPr>
              <a:t>skiptast</a:t>
            </a:r>
            <a:r>
              <a:rPr lang="en-US" sz="1600" b="0" dirty="0">
                <a:latin typeface="PT Sans" panose="020B0503020203020204" pitchFamily="34" charset="0"/>
              </a:rPr>
              <a:t> </a:t>
            </a:r>
          </a:p>
          <a:p>
            <a:pPr lvl="1"/>
            <a:r>
              <a:rPr lang="en-US" sz="1600" b="0" dirty="0">
                <a:latin typeface="PT Sans" panose="020B0503020203020204" pitchFamily="34" charset="0"/>
              </a:rPr>
              <a:t>31 % </a:t>
            </a:r>
            <a:r>
              <a:rPr lang="en-US" sz="1600" b="0" dirty="0" err="1">
                <a:latin typeface="PT Sans" panose="020B0503020203020204" pitchFamily="34" charset="0"/>
              </a:rPr>
              <a:t>eru</a:t>
            </a:r>
            <a:r>
              <a:rPr lang="en-US" sz="1600" b="0" dirty="0">
                <a:latin typeface="PT Sans" panose="020B0503020203020204" pitchFamily="34" charset="0"/>
              </a:rPr>
              <a:t> </a:t>
            </a:r>
            <a:r>
              <a:rPr lang="en-US" sz="1600" b="0" dirty="0" err="1">
                <a:latin typeface="PT Sans" panose="020B0503020203020204" pitchFamily="34" charset="0"/>
              </a:rPr>
              <a:t>sjálfsaflafé</a:t>
            </a:r>
            <a:r>
              <a:rPr lang="en-US" sz="1600" b="0" dirty="0">
                <a:latin typeface="PT Sans" panose="020B0503020203020204" pitchFamily="34" charset="0"/>
              </a:rPr>
              <a:t>, </a:t>
            </a:r>
            <a:r>
              <a:rPr lang="en-US" sz="1600" b="0" dirty="0" err="1">
                <a:latin typeface="PT Sans" panose="020B0503020203020204" pitchFamily="34" charset="0"/>
              </a:rPr>
              <a:t>að</a:t>
            </a:r>
            <a:r>
              <a:rPr lang="en-US" sz="1600" b="0" dirty="0">
                <a:latin typeface="PT Sans" panose="020B0503020203020204" pitchFamily="34" charset="0"/>
              </a:rPr>
              <a:t> </a:t>
            </a:r>
            <a:r>
              <a:rPr lang="en-US" sz="1600" b="0" dirty="0" err="1">
                <a:latin typeface="PT Sans" panose="020B0503020203020204" pitchFamily="34" charset="0"/>
              </a:rPr>
              <a:t>stærstum</a:t>
            </a:r>
            <a:r>
              <a:rPr lang="en-US" sz="1600" b="0" dirty="0">
                <a:latin typeface="PT Sans" panose="020B0503020203020204" pitchFamily="34" charset="0"/>
              </a:rPr>
              <a:t> </a:t>
            </a:r>
            <a:r>
              <a:rPr lang="en-US" sz="1600" b="0" dirty="0" err="1">
                <a:latin typeface="PT Sans" panose="020B0503020203020204" pitchFamily="34" charset="0"/>
              </a:rPr>
              <a:t>hluta</a:t>
            </a:r>
            <a:r>
              <a:rPr lang="en-US" sz="1600" b="0" dirty="0">
                <a:latin typeface="PT Sans" panose="020B0503020203020204" pitchFamily="34" charset="0"/>
              </a:rPr>
              <a:t> </a:t>
            </a:r>
            <a:r>
              <a:rPr lang="en-US" sz="1600" b="0" dirty="0" err="1">
                <a:latin typeface="PT Sans" panose="020B0503020203020204" pitchFamily="34" charset="0"/>
              </a:rPr>
              <a:t>leigutekjur</a:t>
            </a:r>
            <a:r>
              <a:rPr lang="en-US" sz="1600" b="0" dirty="0">
                <a:latin typeface="PT Sans" panose="020B0503020203020204" pitchFamily="34" charset="0"/>
              </a:rPr>
              <a:t>, </a:t>
            </a:r>
            <a:r>
              <a:rPr lang="en-US" sz="1600" b="0" dirty="0" err="1">
                <a:latin typeface="PT Sans" panose="020B0503020203020204" pitchFamily="34" charset="0"/>
              </a:rPr>
              <a:t>en</a:t>
            </a:r>
            <a:r>
              <a:rPr lang="en-US" sz="1600" b="0" dirty="0">
                <a:latin typeface="PT Sans" panose="020B0503020203020204" pitchFamily="34" charset="0"/>
              </a:rPr>
              <a:t> </a:t>
            </a:r>
            <a:r>
              <a:rPr lang="en-US" sz="1600" b="0" dirty="0" err="1">
                <a:latin typeface="PT Sans" panose="020B0503020203020204" pitchFamily="34" charset="0"/>
              </a:rPr>
              <a:t>einnig</a:t>
            </a:r>
            <a:r>
              <a:rPr lang="en-US" sz="1600" b="0" dirty="0">
                <a:latin typeface="PT Sans" panose="020B0503020203020204" pitchFamily="34" charset="0"/>
              </a:rPr>
              <a:t> </a:t>
            </a:r>
            <a:r>
              <a:rPr lang="en-US" sz="1600" b="0" dirty="0" err="1">
                <a:latin typeface="PT Sans" panose="020B0503020203020204" pitchFamily="34" charset="0"/>
              </a:rPr>
              <a:t>tekjur</a:t>
            </a:r>
            <a:r>
              <a:rPr lang="en-US" sz="1600" b="0" dirty="0">
                <a:latin typeface="PT Sans" panose="020B0503020203020204" pitchFamily="34" charset="0"/>
              </a:rPr>
              <a:t> </a:t>
            </a:r>
            <a:r>
              <a:rPr lang="en-US" sz="1600" b="0" dirty="0" err="1">
                <a:latin typeface="PT Sans" panose="020B0503020203020204" pitchFamily="34" charset="0"/>
              </a:rPr>
              <a:t>af</a:t>
            </a:r>
            <a:r>
              <a:rPr lang="en-US" sz="1600" b="0" dirty="0">
                <a:latin typeface="PT Sans" panose="020B0503020203020204" pitchFamily="34" charset="0"/>
              </a:rPr>
              <a:t> </a:t>
            </a:r>
            <a:r>
              <a:rPr lang="en-US" sz="1600" b="0" dirty="0" err="1">
                <a:latin typeface="PT Sans" panose="020B0503020203020204" pitchFamily="34" charset="0"/>
              </a:rPr>
              <a:t>þjónustu</a:t>
            </a:r>
            <a:r>
              <a:rPr lang="en-US" sz="1600" b="0" dirty="0">
                <a:latin typeface="PT Sans" panose="020B0503020203020204" pitchFamily="34" charset="0"/>
              </a:rPr>
              <a:t>. </a:t>
            </a:r>
          </a:p>
          <a:p>
            <a:pPr lvl="1"/>
            <a:r>
              <a:rPr lang="en-US" sz="1600" dirty="0">
                <a:latin typeface="PT Sans" panose="020B0503020203020204" pitchFamily="34" charset="0"/>
              </a:rPr>
              <a:t>45 </a:t>
            </a:r>
            <a:r>
              <a:rPr lang="en-US" sz="1600" b="0" dirty="0">
                <a:latin typeface="PT Sans" panose="020B0503020203020204" pitchFamily="34" charset="0"/>
              </a:rPr>
              <a:t>% er </a:t>
            </a:r>
            <a:r>
              <a:rPr lang="en-US" sz="1600" b="0" dirty="0" err="1">
                <a:latin typeface="PT Sans" panose="020B0503020203020204" pitchFamily="34" charset="0"/>
              </a:rPr>
              <a:t>framlag</a:t>
            </a:r>
            <a:r>
              <a:rPr lang="en-US" sz="1600" b="0" dirty="0">
                <a:latin typeface="PT Sans" panose="020B0503020203020204" pitchFamily="34" charset="0"/>
              </a:rPr>
              <a:t> </a:t>
            </a:r>
            <a:r>
              <a:rPr lang="en-US" sz="1600" b="0" dirty="0" err="1">
                <a:latin typeface="PT Sans" panose="020B0503020203020204" pitchFamily="34" charset="0"/>
              </a:rPr>
              <a:t>ríkis</a:t>
            </a:r>
            <a:r>
              <a:rPr lang="en-US" sz="1600" b="0" dirty="0">
                <a:latin typeface="PT Sans" panose="020B0503020203020204" pitchFamily="34" charset="0"/>
              </a:rPr>
              <a:t>.  </a:t>
            </a:r>
          </a:p>
          <a:p>
            <a:pPr lvl="1"/>
            <a:r>
              <a:rPr lang="en-US" sz="1600" b="0" dirty="0">
                <a:latin typeface="PT Sans" panose="020B0503020203020204" pitchFamily="34" charset="0"/>
              </a:rPr>
              <a:t>24 % </a:t>
            </a:r>
            <a:r>
              <a:rPr lang="en-US" sz="1600" b="0" dirty="0" err="1">
                <a:latin typeface="PT Sans" panose="020B0503020203020204" pitchFamily="34" charset="0"/>
              </a:rPr>
              <a:t>framlag</a:t>
            </a:r>
            <a:r>
              <a:rPr lang="en-US" sz="1600" b="0" dirty="0">
                <a:latin typeface="PT Sans" panose="020B0503020203020204" pitchFamily="34" charset="0"/>
              </a:rPr>
              <a:t> </a:t>
            </a:r>
            <a:r>
              <a:rPr lang="en-US" sz="1600" b="0" dirty="0" err="1">
                <a:latin typeface="PT Sans" panose="020B0503020203020204" pitchFamily="34" charset="0"/>
              </a:rPr>
              <a:t>Eflingar</a:t>
            </a:r>
            <a:r>
              <a:rPr lang="en-US" sz="1600" b="0" dirty="0">
                <a:latin typeface="PT Sans" panose="020B0503020203020204" pitchFamily="34" charset="0"/>
              </a:rPr>
              <a:t> </a:t>
            </a:r>
            <a:r>
              <a:rPr lang="en-US" sz="1600" b="0" dirty="0" err="1">
                <a:latin typeface="PT Sans" panose="020B0503020203020204" pitchFamily="34" charset="0"/>
              </a:rPr>
              <a:t>vegna</a:t>
            </a:r>
            <a:r>
              <a:rPr lang="en-US" sz="1600" b="0" dirty="0">
                <a:latin typeface="PT Sans" panose="020B0503020203020204" pitchFamily="34" charset="0"/>
              </a:rPr>
              <a:t> </a:t>
            </a:r>
            <a:r>
              <a:rPr lang="en-US" sz="1600" b="0" dirty="0" err="1">
                <a:latin typeface="PT Sans" panose="020B0503020203020204" pitchFamily="34" charset="0"/>
              </a:rPr>
              <a:t>Bókasafns</a:t>
            </a:r>
            <a:r>
              <a:rPr lang="en-US" sz="1600" b="0" dirty="0">
                <a:latin typeface="PT Sans" panose="020B0503020203020204" pitchFamily="34" charset="0"/>
              </a:rPr>
              <a:t> </a:t>
            </a:r>
            <a:r>
              <a:rPr lang="en-US" sz="1600" b="0" dirty="0" err="1">
                <a:latin typeface="PT Sans" panose="020B0503020203020204" pitchFamily="34" charset="0"/>
              </a:rPr>
              <a:t>Dagsbrúnar</a:t>
            </a:r>
            <a:r>
              <a:rPr lang="en-US" sz="1600" dirty="0">
                <a:latin typeface="PT Sans" panose="020B0503020203020204" pitchFamily="34" charset="0"/>
              </a:rPr>
              <a:t>.</a:t>
            </a:r>
          </a:p>
          <a:p>
            <a:pPr indent="-228600"/>
            <a:r>
              <a:rPr lang="en-US" sz="1600" b="0" dirty="0" err="1">
                <a:latin typeface="PT Sans" panose="020B0503020203020204" pitchFamily="34" charset="0"/>
              </a:rPr>
              <a:t>Þegar</a:t>
            </a:r>
            <a:r>
              <a:rPr lang="en-US" sz="1600" b="0" dirty="0">
                <a:latin typeface="PT Sans" panose="020B0503020203020204" pitchFamily="34" charset="0"/>
              </a:rPr>
              <a:t> </a:t>
            </a:r>
            <a:r>
              <a:rPr lang="en-US" sz="1600" b="0" dirty="0" err="1">
                <a:latin typeface="PT Sans" panose="020B0503020203020204" pitchFamily="34" charset="0"/>
              </a:rPr>
              <a:t>horft</a:t>
            </a:r>
            <a:r>
              <a:rPr lang="en-US" sz="1600" b="0" dirty="0">
                <a:latin typeface="PT Sans" panose="020B0503020203020204" pitchFamily="34" charset="0"/>
              </a:rPr>
              <a:t> er </a:t>
            </a:r>
            <a:r>
              <a:rPr lang="en-US" sz="1600" b="0" dirty="0" err="1">
                <a:latin typeface="PT Sans" panose="020B0503020203020204" pitchFamily="34" charset="0"/>
              </a:rPr>
              <a:t>til</a:t>
            </a:r>
            <a:r>
              <a:rPr lang="en-US" sz="1600" b="0" dirty="0">
                <a:latin typeface="PT Sans" panose="020B0503020203020204" pitchFamily="34" charset="0"/>
              </a:rPr>
              <a:t> </a:t>
            </a:r>
            <a:r>
              <a:rPr lang="en-US" sz="1600" b="0" dirty="0" err="1">
                <a:latin typeface="PT Sans" panose="020B0503020203020204" pitchFamily="34" charset="0"/>
              </a:rPr>
              <a:t>gjaldaliða</a:t>
            </a:r>
            <a:r>
              <a:rPr lang="en-US" sz="1600" b="0" dirty="0">
                <a:latin typeface="PT Sans" panose="020B0503020203020204" pitchFamily="34" charset="0"/>
              </a:rPr>
              <a:t>:</a:t>
            </a:r>
          </a:p>
          <a:p>
            <a:pPr lvl="1"/>
            <a:r>
              <a:rPr lang="en-US" sz="1600" b="0" dirty="0">
                <a:latin typeface="PT Sans" panose="020B0503020203020204" pitchFamily="34" charset="0"/>
              </a:rPr>
              <a:t>21 % </a:t>
            </a:r>
            <a:r>
              <a:rPr lang="en-US" sz="1600" b="0" dirty="0" err="1">
                <a:latin typeface="PT Sans" panose="020B0503020203020204" pitchFamily="34" charset="0"/>
              </a:rPr>
              <a:t>grunnstarfsemin</a:t>
            </a:r>
            <a:endParaRPr lang="en-US" sz="1600" b="0" dirty="0">
              <a:latin typeface="PT Sans" panose="020B0503020203020204" pitchFamily="34" charset="0"/>
            </a:endParaRPr>
          </a:p>
          <a:p>
            <a:pPr lvl="1"/>
            <a:r>
              <a:rPr lang="en-US" sz="1600" b="0" dirty="0">
                <a:latin typeface="PT Sans" panose="020B0503020203020204" pitchFamily="34" charset="0"/>
              </a:rPr>
              <a:t>35 % </a:t>
            </a:r>
            <a:r>
              <a:rPr lang="en-US" sz="1600" b="0" dirty="0" err="1">
                <a:latin typeface="PT Sans" panose="020B0503020203020204" pitchFamily="34" charset="0"/>
              </a:rPr>
              <a:t>framleigan</a:t>
            </a:r>
            <a:endParaRPr lang="en-US" sz="1600" b="0" dirty="0">
              <a:latin typeface="PT Sans" panose="020B0503020203020204" pitchFamily="34" charset="0"/>
            </a:endParaRPr>
          </a:p>
          <a:p>
            <a:pPr lvl="1"/>
            <a:r>
              <a:rPr lang="en-US" sz="1600" b="0" dirty="0">
                <a:latin typeface="PT Sans" panose="020B0503020203020204" pitchFamily="34" charset="0"/>
              </a:rPr>
              <a:t>27% </a:t>
            </a:r>
            <a:r>
              <a:rPr lang="en-US" sz="1600" b="0" dirty="0" err="1">
                <a:latin typeface="PT Sans" panose="020B0503020203020204" pitchFamily="34" charset="0"/>
              </a:rPr>
              <a:t>vegna</a:t>
            </a:r>
            <a:r>
              <a:rPr lang="en-US" sz="1600" b="0" dirty="0">
                <a:latin typeface="PT Sans" panose="020B0503020203020204" pitchFamily="34" charset="0"/>
              </a:rPr>
              <a:t> </a:t>
            </a:r>
            <a:r>
              <a:rPr lang="en-US" sz="1600" b="0" dirty="0" err="1">
                <a:latin typeface="PT Sans" panose="020B0503020203020204" pitchFamily="34" charset="0"/>
              </a:rPr>
              <a:t>Bókasafnsins</a:t>
            </a:r>
            <a:r>
              <a:rPr lang="en-US" sz="1600" b="0" dirty="0">
                <a:latin typeface="PT Sans" panose="020B0503020203020204" pitchFamily="34" charset="0"/>
              </a:rPr>
              <a:t> </a:t>
            </a:r>
            <a:r>
              <a:rPr lang="en-US" sz="1600" b="0" dirty="0" err="1">
                <a:latin typeface="PT Sans" panose="020B0503020203020204" pitchFamily="34" charset="0"/>
              </a:rPr>
              <a:t>Dagsbrúnar</a:t>
            </a:r>
            <a:endParaRPr lang="en-US" sz="1600" b="0" dirty="0">
              <a:latin typeface="PT Sans" panose="020B0503020203020204" pitchFamily="34" charset="0"/>
            </a:endParaRPr>
          </a:p>
          <a:p>
            <a:pPr lvl="1"/>
            <a:r>
              <a:rPr lang="en-US" sz="1600" dirty="0">
                <a:latin typeface="PT Sans" panose="020B0503020203020204" pitchFamily="34" charset="0"/>
              </a:rPr>
              <a:t>17% </a:t>
            </a:r>
            <a:r>
              <a:rPr lang="en-US" sz="1600" dirty="0" err="1">
                <a:latin typeface="PT Sans" panose="020B0503020203020204" pitchFamily="34" charset="0"/>
              </a:rPr>
              <a:t>verkefni</a:t>
            </a:r>
            <a:r>
              <a:rPr lang="en-US" sz="1600" dirty="0">
                <a:latin typeface="PT Sans" panose="020B0503020203020204" pitchFamily="34" charset="0"/>
              </a:rPr>
              <a:t> </a:t>
            </a:r>
            <a:r>
              <a:rPr lang="en-US" sz="1600" dirty="0" err="1">
                <a:latin typeface="PT Sans" panose="020B0503020203020204" pitchFamily="34" charset="0"/>
              </a:rPr>
              <a:t>og</a:t>
            </a:r>
            <a:r>
              <a:rPr lang="en-US" sz="1600" dirty="0">
                <a:latin typeface="PT Sans" panose="020B0503020203020204" pitchFamily="34" charset="0"/>
              </a:rPr>
              <a:t> </a:t>
            </a:r>
            <a:r>
              <a:rPr lang="en-US" sz="1600" dirty="0" err="1">
                <a:latin typeface="PT Sans" panose="020B0503020203020204" pitchFamily="34" charset="0"/>
              </a:rPr>
              <a:t>afskriftir</a:t>
            </a:r>
            <a:r>
              <a:rPr lang="en-US" sz="1600" b="0" dirty="0">
                <a:latin typeface="PT Sans" panose="020B0503020203020204" pitchFamily="34" charset="0"/>
              </a:rPr>
              <a:t> </a:t>
            </a:r>
          </a:p>
          <a:p>
            <a:pPr lvl="0"/>
            <a:r>
              <a:rPr lang="en-US" sz="1600" b="0" dirty="0">
                <a:latin typeface="PT Sans" panose="020B0503020203020204" pitchFamily="34" charset="0"/>
              </a:rPr>
              <a:t>4</a:t>
            </a:r>
            <a:r>
              <a:rPr lang="en-US" sz="1600" dirty="0">
                <a:latin typeface="PT Sans" panose="020B0503020203020204" pitchFamily="34" charset="0"/>
              </a:rPr>
              <a:t>2</a:t>
            </a:r>
            <a:r>
              <a:rPr lang="en-US" sz="1600" b="0" dirty="0">
                <a:latin typeface="PT Sans" panose="020B0503020203020204" pitchFamily="34" charset="0"/>
              </a:rPr>
              <a:t> </a:t>
            </a:r>
            <a:r>
              <a:rPr lang="en-US" sz="1600" b="0" dirty="0" err="1">
                <a:latin typeface="PT Sans" panose="020B0503020203020204" pitchFamily="34" charset="0"/>
              </a:rPr>
              <a:t>fræðimenn</a:t>
            </a:r>
            <a:r>
              <a:rPr lang="en-US" sz="1600" b="0" dirty="0">
                <a:latin typeface="PT Sans" panose="020B0503020203020204" pitchFamily="34" charset="0"/>
              </a:rPr>
              <a:t> </a:t>
            </a:r>
            <a:r>
              <a:rPr lang="en-US" sz="1600" b="0" dirty="0" err="1">
                <a:latin typeface="PT Sans" panose="020B0503020203020204" pitchFamily="34" charset="0"/>
              </a:rPr>
              <a:t>höfðu</a:t>
            </a:r>
            <a:r>
              <a:rPr lang="en-US" sz="1600" b="0" dirty="0">
                <a:latin typeface="PT Sans" panose="020B0503020203020204" pitchFamily="34" charset="0"/>
              </a:rPr>
              <a:t> </a:t>
            </a:r>
            <a:r>
              <a:rPr lang="en-US" sz="1600" b="0" dirty="0" err="1">
                <a:latin typeface="PT Sans" panose="020B0503020203020204" pitchFamily="34" charset="0"/>
              </a:rPr>
              <a:t>starfsaðstöðu</a:t>
            </a:r>
            <a:r>
              <a:rPr lang="en-US" sz="1600" b="0" dirty="0">
                <a:latin typeface="PT Sans" panose="020B0503020203020204" pitchFamily="34" charset="0"/>
              </a:rPr>
              <a:t> í </a:t>
            </a:r>
            <a:r>
              <a:rPr lang="en-US" sz="1600" b="0" dirty="0" err="1">
                <a:latin typeface="PT Sans" panose="020B0503020203020204" pitchFamily="34" charset="0"/>
              </a:rPr>
              <a:t>Þórunnartúni</a:t>
            </a:r>
            <a:r>
              <a:rPr lang="en-US" sz="1600" b="0" dirty="0">
                <a:latin typeface="PT Sans" panose="020B0503020203020204" pitchFamily="34" charset="0"/>
              </a:rPr>
              <a:t> á </a:t>
            </a:r>
            <a:r>
              <a:rPr lang="en-US" sz="1600" b="0" dirty="0" err="1">
                <a:latin typeface="PT Sans" panose="020B0503020203020204" pitchFamily="34" charset="0"/>
              </a:rPr>
              <a:t>árinu</a:t>
            </a:r>
            <a:r>
              <a:rPr lang="en-US" sz="1600" b="0" dirty="0">
                <a:latin typeface="PT Sans" panose="020B0503020203020204" pitchFamily="34" charset="0"/>
              </a:rPr>
              <a:t> 202</a:t>
            </a:r>
            <a:r>
              <a:rPr lang="en-US" sz="1600" dirty="0">
                <a:latin typeface="PT Sans" panose="020B0503020203020204" pitchFamily="34" charset="0"/>
              </a:rPr>
              <a:t>3</a:t>
            </a:r>
            <a:r>
              <a:rPr lang="en-US" sz="1600" b="0" dirty="0">
                <a:latin typeface="PT Sans" panose="020B0503020203020204" pitchFamily="34" charset="0"/>
              </a:rPr>
              <a:t> (47 </a:t>
            </a:r>
            <a:r>
              <a:rPr lang="en-US" sz="1600" b="0" dirty="0" err="1">
                <a:latin typeface="PT Sans" panose="020B0503020203020204" pitchFamily="34" charset="0"/>
              </a:rPr>
              <a:t>árið</a:t>
            </a:r>
            <a:r>
              <a:rPr lang="en-US" sz="1600" b="0" dirty="0">
                <a:latin typeface="PT Sans" panose="020B0503020203020204" pitchFamily="34" charset="0"/>
              </a:rPr>
              <a:t> 2020, 40 </a:t>
            </a:r>
            <a:r>
              <a:rPr lang="en-US" sz="1600" b="0" dirty="0" err="1">
                <a:latin typeface="PT Sans" panose="020B0503020203020204" pitchFamily="34" charset="0"/>
              </a:rPr>
              <a:t>árið</a:t>
            </a:r>
            <a:r>
              <a:rPr lang="en-US" sz="1600" b="0" dirty="0">
                <a:latin typeface="PT Sans" panose="020B0503020203020204" pitchFamily="34" charset="0"/>
              </a:rPr>
              <a:t> 2021 </a:t>
            </a:r>
            <a:r>
              <a:rPr lang="en-US" sz="1600" b="0" dirty="0" err="1">
                <a:latin typeface="PT Sans" panose="020B0503020203020204" pitchFamily="34" charset="0"/>
              </a:rPr>
              <a:t>og</a:t>
            </a:r>
            <a:r>
              <a:rPr lang="en-US" sz="1600" b="0" dirty="0">
                <a:latin typeface="PT Sans" panose="020B0503020203020204" pitchFamily="34" charset="0"/>
              </a:rPr>
              <a:t> 22)</a:t>
            </a:r>
            <a:r>
              <a:rPr lang="en-US" sz="1600" dirty="0">
                <a:latin typeface="PT Sans" panose="020B0503020203020204" pitchFamily="34" charset="0"/>
              </a:rPr>
              <a:t> + NÍ </a:t>
            </a:r>
            <a:r>
              <a:rPr lang="en-US" sz="1600" dirty="0" err="1">
                <a:latin typeface="PT Sans" panose="020B0503020203020204" pitchFamily="34" charset="0"/>
              </a:rPr>
              <a:t>og</a:t>
            </a:r>
            <a:r>
              <a:rPr lang="en-US" sz="1600" dirty="0">
                <a:latin typeface="PT Sans" panose="020B0503020203020204" pitchFamily="34" charset="0"/>
              </a:rPr>
              <a:t> Hagþenkir</a:t>
            </a:r>
            <a:endParaRPr lang="en-US" sz="1600" b="0" dirty="0">
              <a:latin typeface="PT Sans" panose="020B0503020203020204" pitchFamily="34" charset="0"/>
            </a:endParaRPr>
          </a:p>
          <a:p>
            <a:r>
              <a:rPr lang="en-US" sz="9600" dirty="0"/>
              <a:t>				</a:t>
            </a:r>
            <a:endParaRPr lang="is-IS" sz="15000" dirty="0"/>
          </a:p>
        </p:txBody>
      </p:sp>
      <p:sp>
        <p:nvSpPr>
          <p:cNvPr id="4" name="TextBox 3">
            <a:extLst>
              <a:ext uri="{FF2B5EF4-FFF2-40B4-BE49-F238E27FC236}">
                <a16:creationId xmlns:a16="http://schemas.microsoft.com/office/drawing/2014/main" id="{4AE82C7D-52BF-2BCB-87F6-FF3F103C3C25}"/>
              </a:ext>
            </a:extLst>
          </p:cNvPr>
          <p:cNvSpPr txBox="1"/>
          <p:nvPr/>
        </p:nvSpPr>
        <p:spPr>
          <a:xfrm>
            <a:off x="5639844" y="2971800"/>
            <a:ext cx="914400" cy="914400"/>
          </a:xfrm>
          <a:prstGeom prst="rect">
            <a:avLst/>
          </a:prstGeom>
        </p:spPr>
        <p:txBody>
          <a:bodyPr vert="horz" wrap="square" lIns="91440" tIns="45720" rIns="91440" bIns="45720" rtlCol="0">
            <a:normAutofit/>
          </a:bodyPr>
          <a:lstStyle/>
          <a:p>
            <a:pPr algn="l"/>
            <a:endParaRPr lang="is-IS" dirty="0"/>
          </a:p>
        </p:txBody>
      </p:sp>
      <p:sp>
        <p:nvSpPr>
          <p:cNvPr id="7" name="TextBox 6">
            <a:extLst>
              <a:ext uri="{FF2B5EF4-FFF2-40B4-BE49-F238E27FC236}">
                <a16:creationId xmlns:a16="http://schemas.microsoft.com/office/drawing/2014/main" id="{872FAB82-4646-2F11-BCE1-3AC6C68923A1}"/>
              </a:ext>
            </a:extLst>
          </p:cNvPr>
          <p:cNvSpPr txBox="1"/>
          <p:nvPr/>
        </p:nvSpPr>
        <p:spPr>
          <a:xfrm>
            <a:off x="7384093" y="3688915"/>
            <a:ext cx="914400" cy="914400"/>
          </a:xfrm>
          <a:prstGeom prst="rect">
            <a:avLst/>
          </a:prstGeom>
        </p:spPr>
        <p:txBody>
          <a:bodyPr vert="horz" wrap="none" lIns="91440" tIns="45720" rIns="91440" bIns="45720" rtlCol="0">
            <a:normAutofit/>
          </a:bodyPr>
          <a:lstStyle/>
          <a:p>
            <a:pPr algn="l"/>
            <a:endParaRPr lang="is-IS"/>
          </a:p>
        </p:txBody>
      </p:sp>
    </p:spTree>
    <p:extLst>
      <p:ext uri="{BB962C8B-B14F-4D97-AF65-F5344CB8AC3E}">
        <p14:creationId xmlns:p14="http://schemas.microsoft.com/office/powerpoint/2010/main" val="3100254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523CC2C-35F3-8E92-D5CA-CC5939E68B58}"/>
              </a:ext>
            </a:extLst>
          </p:cNvPr>
          <p:cNvSpPr txBox="1"/>
          <p:nvPr/>
        </p:nvSpPr>
        <p:spPr>
          <a:xfrm>
            <a:off x="6884543" y="1111088"/>
            <a:ext cx="4523685" cy="3537111"/>
          </a:xfrm>
          <a:prstGeom prst="rect">
            <a:avLst/>
          </a:prstGeom>
          <a:solidFill>
            <a:schemeClr val="bg1">
              <a:lumMod val="85000"/>
            </a:schemeClr>
          </a:solidFill>
        </p:spPr>
        <p:txBody>
          <a:bodyPr vert="horz" wrap="none" lIns="91440" tIns="45720" rIns="91440" bIns="45720" rtlCol="0">
            <a:normAutofit/>
          </a:bodyPr>
          <a:lstStyle/>
          <a:p>
            <a:pPr algn="l"/>
            <a:r>
              <a:rPr lang="en-US" sz="3200" b="1" dirty="0"/>
              <a:t>!</a:t>
            </a:r>
            <a:br>
              <a:rPr lang="en-US" dirty="0"/>
            </a:br>
            <a:r>
              <a:rPr lang="en-US" dirty="0" err="1"/>
              <a:t>Breytingar</a:t>
            </a:r>
            <a:r>
              <a:rPr lang="en-US" dirty="0"/>
              <a:t> </a:t>
            </a:r>
            <a:r>
              <a:rPr lang="en-US" dirty="0" err="1"/>
              <a:t>skýrast</a:t>
            </a:r>
            <a:r>
              <a:rPr lang="en-US" dirty="0"/>
              <a:t> </a:t>
            </a:r>
            <a:r>
              <a:rPr lang="en-US" dirty="0" err="1"/>
              <a:t>af</a:t>
            </a:r>
            <a:r>
              <a:rPr lang="en-US" dirty="0"/>
              <a:t>:</a:t>
            </a:r>
          </a:p>
          <a:p>
            <a:pPr algn="l"/>
            <a:endParaRPr lang="en-US" dirty="0"/>
          </a:p>
          <a:p>
            <a:pPr algn="l"/>
            <a:r>
              <a:rPr lang="is-IS" dirty="0"/>
              <a:t>Áhrifum lekans:</a:t>
            </a:r>
          </a:p>
          <a:p>
            <a:pPr algn="l"/>
            <a:r>
              <a:rPr lang="is-IS" dirty="0"/>
              <a:t>   lægri leigutekjur og styrkur frá Eflingu</a:t>
            </a:r>
          </a:p>
          <a:p>
            <a:pPr algn="l"/>
            <a:r>
              <a:rPr lang="is-IS" dirty="0"/>
              <a:t>   lægri húsaleiga</a:t>
            </a:r>
          </a:p>
          <a:p>
            <a:pPr algn="l"/>
            <a:r>
              <a:rPr lang="is-IS" dirty="0"/>
              <a:t>   vinnu skrifstofu tengdu bókasafni</a:t>
            </a:r>
          </a:p>
          <a:p>
            <a:pPr algn="l"/>
            <a:r>
              <a:rPr lang="is-IS" dirty="0"/>
              <a:t>   lægri launakostnaður</a:t>
            </a:r>
          </a:p>
          <a:p>
            <a:pPr algn="l"/>
            <a:r>
              <a:rPr lang="is-IS" dirty="0"/>
              <a:t>   áfallinn kostnaður og afleitt tjón</a:t>
            </a:r>
          </a:p>
          <a:p>
            <a:pPr algn="l"/>
            <a:r>
              <a:rPr lang="is-IS" dirty="0"/>
              <a:t>Uppgjör við VÍS og Íþöku koma á 2024</a:t>
            </a:r>
          </a:p>
        </p:txBody>
      </p:sp>
      <p:pic>
        <p:nvPicPr>
          <p:cNvPr id="3" name="Mynd 2">
            <a:extLst>
              <a:ext uri="{FF2B5EF4-FFF2-40B4-BE49-F238E27FC236}">
                <a16:creationId xmlns:a16="http://schemas.microsoft.com/office/drawing/2014/main" id="{B2DDFAED-BBE0-0B92-064A-01382468DB51}"/>
              </a:ext>
            </a:extLst>
          </p:cNvPr>
          <p:cNvPicPr>
            <a:picLocks noChangeAspect="1"/>
          </p:cNvPicPr>
          <p:nvPr/>
        </p:nvPicPr>
        <p:blipFill>
          <a:blip r:embed="rId2"/>
          <a:stretch>
            <a:fillRect/>
          </a:stretch>
        </p:blipFill>
        <p:spPr>
          <a:xfrm>
            <a:off x="433962" y="81449"/>
            <a:ext cx="6125306" cy="6695101"/>
          </a:xfrm>
          <a:prstGeom prst="rect">
            <a:avLst/>
          </a:prstGeom>
        </p:spPr>
      </p:pic>
    </p:spTree>
    <p:extLst>
      <p:ext uri="{BB962C8B-B14F-4D97-AF65-F5344CB8AC3E}">
        <p14:creationId xmlns:p14="http://schemas.microsoft.com/office/powerpoint/2010/main" val="1853054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ynd 2">
            <a:extLst>
              <a:ext uri="{FF2B5EF4-FFF2-40B4-BE49-F238E27FC236}">
                <a16:creationId xmlns:a16="http://schemas.microsoft.com/office/drawing/2014/main" id="{8FE325DB-4F6A-99C6-4E7E-1F47456F7997}"/>
              </a:ext>
            </a:extLst>
          </p:cNvPr>
          <p:cNvPicPr>
            <a:picLocks noChangeAspect="1"/>
          </p:cNvPicPr>
          <p:nvPr/>
        </p:nvPicPr>
        <p:blipFill>
          <a:blip r:embed="rId2"/>
          <a:stretch>
            <a:fillRect/>
          </a:stretch>
        </p:blipFill>
        <p:spPr>
          <a:xfrm>
            <a:off x="330927" y="126152"/>
            <a:ext cx="5763172" cy="6637462"/>
          </a:xfrm>
          <a:prstGeom prst="rect">
            <a:avLst/>
          </a:prstGeom>
        </p:spPr>
      </p:pic>
      <p:sp>
        <p:nvSpPr>
          <p:cNvPr id="4" name="Textarammi 3">
            <a:extLst>
              <a:ext uri="{FF2B5EF4-FFF2-40B4-BE49-F238E27FC236}">
                <a16:creationId xmlns:a16="http://schemas.microsoft.com/office/drawing/2014/main" id="{63C6B9BA-C035-5445-490B-4C62202164CE}"/>
              </a:ext>
            </a:extLst>
          </p:cNvPr>
          <p:cNvSpPr txBox="1"/>
          <p:nvPr/>
        </p:nvSpPr>
        <p:spPr>
          <a:xfrm>
            <a:off x="7132320" y="1733006"/>
            <a:ext cx="4110446" cy="3474720"/>
          </a:xfrm>
          <a:prstGeom prst="rect">
            <a:avLst/>
          </a:prstGeom>
        </p:spPr>
        <p:txBody>
          <a:bodyPr vert="horz" wrap="square" lIns="91440" tIns="45720" rIns="91440" bIns="45720" rtlCol="0">
            <a:normAutofit/>
          </a:bodyPr>
          <a:lstStyle/>
          <a:p>
            <a:pPr algn="l"/>
            <a:endParaRPr lang="is-IS" dirty="0"/>
          </a:p>
        </p:txBody>
      </p:sp>
      <p:sp>
        <p:nvSpPr>
          <p:cNvPr id="5" name="Textarammi 4">
            <a:extLst>
              <a:ext uri="{FF2B5EF4-FFF2-40B4-BE49-F238E27FC236}">
                <a16:creationId xmlns:a16="http://schemas.microsoft.com/office/drawing/2014/main" id="{D5E4450F-DAF2-3A9C-3355-8DA267946A06}"/>
              </a:ext>
            </a:extLst>
          </p:cNvPr>
          <p:cNvSpPr txBox="1"/>
          <p:nvPr/>
        </p:nvSpPr>
        <p:spPr>
          <a:xfrm>
            <a:off x="6818810" y="2464526"/>
            <a:ext cx="4005943" cy="1846218"/>
          </a:xfrm>
          <a:prstGeom prst="rect">
            <a:avLst/>
          </a:prstGeom>
          <a:solidFill>
            <a:schemeClr val="bg1">
              <a:lumMod val="85000"/>
            </a:schemeClr>
          </a:solidFill>
        </p:spPr>
        <p:txBody>
          <a:bodyPr vert="horz" wrap="none" lIns="91440" tIns="45720" rIns="91440" bIns="45720" rtlCol="0">
            <a:normAutofit/>
          </a:bodyPr>
          <a:lstStyle/>
          <a:p>
            <a:pPr algn="l"/>
            <a:r>
              <a:rPr lang="en-US" dirty="0"/>
              <a:t>!!!</a:t>
            </a:r>
          </a:p>
          <a:p>
            <a:pPr algn="l"/>
            <a:r>
              <a:rPr lang="en-US" dirty="0" err="1"/>
              <a:t>Breytingar</a:t>
            </a:r>
            <a:r>
              <a:rPr lang="en-US" dirty="0"/>
              <a:t> </a:t>
            </a:r>
            <a:r>
              <a:rPr lang="en-US" dirty="0" err="1"/>
              <a:t>vegna</a:t>
            </a:r>
            <a:r>
              <a:rPr lang="en-US" dirty="0"/>
              <a:t>:</a:t>
            </a:r>
          </a:p>
          <a:p>
            <a:pPr marL="285750" indent="-285750" algn="l">
              <a:buFontTx/>
              <a:buChar char="-"/>
            </a:pPr>
            <a:r>
              <a:rPr lang="en-US" dirty="0" err="1"/>
              <a:t>Skuldir</a:t>
            </a:r>
            <a:r>
              <a:rPr lang="en-US" dirty="0"/>
              <a:t> um </a:t>
            </a:r>
            <a:r>
              <a:rPr lang="en-US" dirty="0" err="1"/>
              <a:t>áramót</a:t>
            </a:r>
            <a:r>
              <a:rPr lang="en-US" dirty="0"/>
              <a:t> </a:t>
            </a:r>
            <a:r>
              <a:rPr lang="en-US" dirty="0" err="1"/>
              <a:t>hærri</a:t>
            </a:r>
            <a:r>
              <a:rPr lang="en-US" dirty="0"/>
              <a:t> </a:t>
            </a:r>
            <a:r>
              <a:rPr lang="en-US" dirty="0" err="1"/>
              <a:t>en</a:t>
            </a:r>
            <a:r>
              <a:rPr lang="en-US" dirty="0"/>
              <a:t> 2022</a:t>
            </a:r>
          </a:p>
          <a:p>
            <a:pPr marL="285750" indent="-285750" algn="l">
              <a:buFontTx/>
              <a:buChar char="-"/>
            </a:pPr>
            <a:r>
              <a:rPr lang="en-US" dirty="0" err="1"/>
              <a:t>Lægri</a:t>
            </a:r>
            <a:r>
              <a:rPr lang="en-US" dirty="0"/>
              <a:t> </a:t>
            </a:r>
            <a:r>
              <a:rPr lang="en-US" dirty="0" err="1"/>
              <a:t>launakostnaður</a:t>
            </a:r>
            <a:endParaRPr lang="en-US" dirty="0"/>
          </a:p>
          <a:p>
            <a:pPr marL="285750" indent="-285750" algn="l">
              <a:buFontTx/>
              <a:buChar char="-"/>
            </a:pPr>
            <a:r>
              <a:rPr lang="en-US" dirty="0" err="1"/>
              <a:t>tekjur</a:t>
            </a:r>
            <a:r>
              <a:rPr lang="en-US" dirty="0"/>
              <a:t> vegan </a:t>
            </a:r>
            <a:r>
              <a:rPr lang="en-US" dirty="0" err="1"/>
              <a:t>vinnu</a:t>
            </a:r>
            <a:r>
              <a:rPr lang="en-US" dirty="0"/>
              <a:t> </a:t>
            </a:r>
            <a:r>
              <a:rPr lang="en-US" dirty="0" err="1"/>
              <a:t>við</a:t>
            </a:r>
            <a:r>
              <a:rPr lang="en-US" dirty="0"/>
              <a:t> </a:t>
            </a:r>
            <a:r>
              <a:rPr lang="en-US" dirty="0" err="1"/>
              <a:t>Bókasafnið</a:t>
            </a:r>
            <a:endParaRPr lang="en-US" dirty="0"/>
          </a:p>
          <a:p>
            <a:pPr marL="285750" indent="-285750" algn="l">
              <a:buFontTx/>
              <a:buChar char="-"/>
            </a:pPr>
            <a:endParaRPr lang="en-US" dirty="0"/>
          </a:p>
          <a:p>
            <a:pPr marL="285750" indent="-285750" algn="l">
              <a:buFontTx/>
              <a:buChar char="-"/>
            </a:pPr>
            <a:endParaRPr lang="en-US" dirty="0"/>
          </a:p>
          <a:p>
            <a:pPr marL="285750" indent="-285750" algn="l">
              <a:buFontTx/>
              <a:buChar char="-"/>
            </a:pPr>
            <a:endParaRPr lang="is-IS" dirty="0"/>
          </a:p>
        </p:txBody>
      </p:sp>
    </p:spTree>
    <p:extLst>
      <p:ext uri="{BB962C8B-B14F-4D97-AF65-F5344CB8AC3E}">
        <p14:creationId xmlns:p14="http://schemas.microsoft.com/office/powerpoint/2010/main" val="316194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7813AF-69DE-0300-3F71-58A6D06FAB92}"/>
              </a:ext>
            </a:extLst>
          </p:cNvPr>
          <p:cNvSpPr txBox="1"/>
          <p:nvPr/>
        </p:nvSpPr>
        <p:spPr>
          <a:xfrm>
            <a:off x="6335486" y="1490081"/>
            <a:ext cx="4903727" cy="2232834"/>
          </a:xfrm>
          <a:prstGeom prst="rect">
            <a:avLst/>
          </a:prstGeom>
          <a:solidFill>
            <a:schemeClr val="bg2"/>
          </a:solidFill>
        </p:spPr>
        <p:txBody>
          <a:bodyPr vert="horz" wrap="none" lIns="91440" tIns="45720" rIns="91440" bIns="45720" rtlCol="0">
            <a:normAutofit/>
          </a:bodyPr>
          <a:lstStyle/>
          <a:p>
            <a:pPr algn="l"/>
            <a:r>
              <a:rPr lang="en-US" sz="2600" dirty="0"/>
              <a:t>!</a:t>
            </a:r>
          </a:p>
          <a:p>
            <a:pPr algn="l"/>
            <a:r>
              <a:rPr lang="en-US" sz="2200" dirty="0"/>
              <a:t>- </a:t>
            </a:r>
            <a:r>
              <a:rPr lang="en-US" sz="2200" dirty="0" err="1"/>
              <a:t>Skuldir</a:t>
            </a:r>
            <a:r>
              <a:rPr lang="en-US" sz="2200" dirty="0"/>
              <a:t> </a:t>
            </a:r>
            <a:r>
              <a:rPr lang="en-US" sz="2200" dirty="0" err="1"/>
              <a:t>og</a:t>
            </a:r>
            <a:r>
              <a:rPr lang="en-US" sz="2200" dirty="0"/>
              <a:t> </a:t>
            </a:r>
            <a:r>
              <a:rPr lang="en-US" sz="2200" dirty="0" err="1"/>
              <a:t>handbært</a:t>
            </a:r>
            <a:r>
              <a:rPr lang="en-US" sz="2200" dirty="0"/>
              <a:t> </a:t>
            </a:r>
            <a:r>
              <a:rPr lang="en-US" sz="2200" dirty="0" err="1"/>
              <a:t>fé</a:t>
            </a:r>
            <a:r>
              <a:rPr lang="en-US" sz="2200" dirty="0"/>
              <a:t> um </a:t>
            </a:r>
            <a:r>
              <a:rPr lang="en-US" sz="2200" dirty="0" err="1"/>
              <a:t>áramót</a:t>
            </a:r>
            <a:r>
              <a:rPr lang="en-US" sz="2200" dirty="0"/>
              <a:t> </a:t>
            </a:r>
            <a:r>
              <a:rPr lang="en-US" sz="2200" dirty="0" err="1"/>
              <a:t>hærri</a:t>
            </a:r>
            <a:endParaRPr lang="en-US" sz="2200" dirty="0"/>
          </a:p>
          <a:p>
            <a:pPr marL="285750" indent="-285750" algn="l">
              <a:buFontTx/>
              <a:buChar char="-"/>
            </a:pPr>
            <a:r>
              <a:rPr lang="en-US" sz="2200" dirty="0" err="1"/>
              <a:t>Eigið</a:t>
            </a:r>
            <a:r>
              <a:rPr lang="en-US" sz="2200" dirty="0"/>
              <a:t> </a:t>
            </a:r>
            <a:r>
              <a:rPr lang="en-US" sz="2200" dirty="0" err="1"/>
              <a:t>fé</a:t>
            </a:r>
            <a:r>
              <a:rPr lang="en-US" sz="2200" dirty="0"/>
              <a:t> </a:t>
            </a:r>
            <a:r>
              <a:rPr lang="en-US" sz="2200" dirty="0" err="1"/>
              <a:t>hækkar</a:t>
            </a:r>
            <a:endParaRPr lang="en-US" sz="2200" dirty="0"/>
          </a:p>
          <a:p>
            <a:pPr marL="285750" indent="-285750" algn="l">
              <a:buFontTx/>
              <a:buChar char="-"/>
            </a:pPr>
            <a:r>
              <a:rPr lang="en-US" sz="2200" dirty="0" err="1"/>
              <a:t>Eignir</a:t>
            </a:r>
            <a:r>
              <a:rPr lang="en-US" sz="2200" dirty="0"/>
              <a:t> </a:t>
            </a:r>
            <a:r>
              <a:rPr lang="en-US" sz="2200" dirty="0" err="1"/>
              <a:t>sem</a:t>
            </a:r>
            <a:r>
              <a:rPr lang="en-US" sz="2200" dirty="0"/>
              <a:t> </a:t>
            </a:r>
            <a:r>
              <a:rPr lang="en-US" sz="2200" dirty="0" err="1"/>
              <a:t>eru</a:t>
            </a:r>
            <a:r>
              <a:rPr lang="en-US" sz="2200" dirty="0"/>
              <a:t> </a:t>
            </a:r>
            <a:r>
              <a:rPr lang="en-US" sz="2200" dirty="0" err="1"/>
              <a:t>afskrifaðar</a:t>
            </a:r>
            <a:r>
              <a:rPr lang="en-US" sz="2200" dirty="0"/>
              <a:t> á 5 </a:t>
            </a:r>
            <a:r>
              <a:rPr lang="en-US" sz="2200" dirty="0" err="1"/>
              <a:t>árum</a:t>
            </a:r>
            <a:r>
              <a:rPr lang="en-US" sz="2200" dirty="0"/>
              <a:t>.  </a:t>
            </a:r>
          </a:p>
          <a:p>
            <a:pPr marL="285750" indent="-285750" algn="l">
              <a:buFontTx/>
              <a:buChar char="-"/>
            </a:pPr>
            <a:endParaRPr lang="en-US" dirty="0"/>
          </a:p>
          <a:p>
            <a:pPr marL="285750" indent="-285750" algn="l">
              <a:buFontTx/>
              <a:buChar char="-"/>
            </a:pPr>
            <a:endParaRPr lang="en-US" dirty="0"/>
          </a:p>
        </p:txBody>
      </p:sp>
      <p:sp>
        <p:nvSpPr>
          <p:cNvPr id="5" name="TextBox 4">
            <a:extLst>
              <a:ext uri="{FF2B5EF4-FFF2-40B4-BE49-F238E27FC236}">
                <a16:creationId xmlns:a16="http://schemas.microsoft.com/office/drawing/2014/main" id="{E523CC2C-35F3-8E92-D5CA-CC5939E68B58}"/>
              </a:ext>
            </a:extLst>
          </p:cNvPr>
          <p:cNvSpPr txBox="1"/>
          <p:nvPr/>
        </p:nvSpPr>
        <p:spPr>
          <a:xfrm>
            <a:off x="8016658" y="3995803"/>
            <a:ext cx="914400" cy="914400"/>
          </a:xfrm>
          <a:prstGeom prst="rect">
            <a:avLst/>
          </a:prstGeom>
        </p:spPr>
        <p:txBody>
          <a:bodyPr vert="horz" wrap="none" lIns="91440" tIns="45720" rIns="91440" bIns="45720" rtlCol="0">
            <a:normAutofit/>
          </a:bodyPr>
          <a:lstStyle/>
          <a:p>
            <a:pPr algn="l"/>
            <a:endParaRPr lang="is-IS" dirty="0"/>
          </a:p>
        </p:txBody>
      </p:sp>
      <p:pic>
        <p:nvPicPr>
          <p:cNvPr id="3" name="Mynd 2">
            <a:extLst>
              <a:ext uri="{FF2B5EF4-FFF2-40B4-BE49-F238E27FC236}">
                <a16:creationId xmlns:a16="http://schemas.microsoft.com/office/drawing/2014/main" id="{3F2C18E9-BEC5-50B8-BB9A-7FFB0FA6BC67}"/>
              </a:ext>
            </a:extLst>
          </p:cNvPr>
          <p:cNvPicPr>
            <a:picLocks noChangeAspect="1"/>
          </p:cNvPicPr>
          <p:nvPr/>
        </p:nvPicPr>
        <p:blipFill>
          <a:blip r:embed="rId2"/>
          <a:stretch>
            <a:fillRect/>
          </a:stretch>
        </p:blipFill>
        <p:spPr>
          <a:xfrm>
            <a:off x="210360" y="102844"/>
            <a:ext cx="5471983" cy="6608898"/>
          </a:xfrm>
          <a:prstGeom prst="rect">
            <a:avLst/>
          </a:prstGeom>
        </p:spPr>
      </p:pic>
    </p:spTree>
    <p:extLst>
      <p:ext uri="{BB962C8B-B14F-4D97-AF65-F5344CB8AC3E}">
        <p14:creationId xmlns:p14="http://schemas.microsoft.com/office/powerpoint/2010/main" val="139176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4083136"/>
      </p:ext>
    </p:extLst>
  </p:cSld>
  <p:clrMapOvr>
    <a:masterClrMapping/>
  </p:clrMapOvr>
</p:sld>
</file>

<file path=ppt/theme/theme1.xml><?xml version="1.0" encoding="utf-8"?>
<a:theme xmlns:a="http://schemas.openxmlformats.org/drawingml/2006/main" name="ReykjavíkurAkademían Grunnu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lnSpcReduction="10000"/>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2265</TotalTime>
  <Words>1242</Words>
  <Application>Microsoft Office PowerPoint</Application>
  <PresentationFormat>Bredbild</PresentationFormat>
  <Paragraphs>205</Paragraphs>
  <Slides>25</Slides>
  <Notes>8</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25</vt:i4>
      </vt:variant>
    </vt:vector>
  </HeadingPairs>
  <TitlesOfParts>
    <vt:vector size="29" baseType="lpstr">
      <vt:lpstr>Arial</vt:lpstr>
      <vt:lpstr>Calibri</vt:lpstr>
      <vt:lpstr>PT Sans</vt:lpstr>
      <vt:lpstr>ReykjavíkurAkademían Grunnur</vt:lpstr>
      <vt:lpstr>Ársskýrsla 2023</vt:lpstr>
      <vt:lpstr>Stjórn RA ses</vt:lpstr>
      <vt:lpstr>Starfsfólk og verkefnisstjórar</vt:lpstr>
      <vt:lpstr>Fulltrúar, nefndir og vinnuhópar stjórnar</vt:lpstr>
      <vt:lpstr>Starfsemin 2023-2024 í máli (og myndum)</vt:lpstr>
      <vt:lpstr>Atburðir sem mörkuðu starfsárið</vt:lpstr>
      <vt:lpstr>Ákvörðun sem markaði starfsárið</vt:lpstr>
      <vt:lpstr>PowerPoint-presentation</vt:lpstr>
      <vt:lpstr>Orsök eða afleiðing?</vt:lpstr>
      <vt:lpstr>PowerPoint-presentation</vt:lpstr>
      <vt:lpstr>Með orðum</vt:lpstr>
      <vt:lpstr>Í praxís</vt:lpstr>
      <vt:lpstr>Í praxís</vt:lpstr>
      <vt:lpstr>Í praxís</vt:lpstr>
      <vt:lpstr>Í praxís</vt:lpstr>
      <vt:lpstr>Í praxís</vt:lpstr>
      <vt:lpstr>Í praxís</vt:lpstr>
      <vt:lpstr>Í praxís</vt:lpstr>
      <vt:lpstr>Í burðarliðnum</vt:lpstr>
      <vt:lpstr>Starfsemin árið 2023  í tölum</vt:lpstr>
      <vt:lpstr>Lykiltölur í rekstri</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Dagny Reykjalin</dc:creator>
  <cp:lastModifiedBy>Reykjavikur Akademian</cp:lastModifiedBy>
  <cp:revision>61</cp:revision>
  <dcterms:created xsi:type="dcterms:W3CDTF">2021-10-18T10:06:38Z</dcterms:created>
  <dcterms:modified xsi:type="dcterms:W3CDTF">2024-12-11T11:52:59Z</dcterms:modified>
</cp:coreProperties>
</file>